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55" r:id="rId2"/>
    <p:sldId id="262" r:id="rId3"/>
    <p:sldId id="333" r:id="rId4"/>
    <p:sldId id="257" r:id="rId5"/>
    <p:sldId id="263" r:id="rId6"/>
    <p:sldId id="342" r:id="rId7"/>
    <p:sldId id="266" r:id="rId8"/>
    <p:sldId id="343" r:id="rId9"/>
    <p:sldId id="275" r:id="rId10"/>
    <p:sldId id="335" r:id="rId11"/>
    <p:sldId id="336" r:id="rId12"/>
    <p:sldId id="276" r:id="rId13"/>
    <p:sldId id="345" r:id="rId14"/>
    <p:sldId id="278" r:id="rId15"/>
    <p:sldId id="279" r:id="rId16"/>
    <p:sldId id="259" r:id="rId17"/>
    <p:sldId id="338" r:id="rId18"/>
    <p:sldId id="347" r:id="rId19"/>
    <p:sldId id="348" r:id="rId20"/>
    <p:sldId id="339" r:id="rId21"/>
    <p:sldId id="340" r:id="rId22"/>
    <p:sldId id="341" r:id="rId23"/>
    <p:sldId id="354" r:id="rId24"/>
    <p:sldId id="282" r:id="rId25"/>
    <p:sldId id="283" r:id="rId26"/>
    <p:sldId id="350" r:id="rId27"/>
    <p:sldId id="286" r:id="rId28"/>
    <p:sldId id="349" r:id="rId29"/>
    <p:sldId id="356" r:id="rId30"/>
    <p:sldId id="357" r:id="rId31"/>
    <p:sldId id="287" r:id="rId32"/>
    <p:sldId id="288" r:id="rId33"/>
    <p:sldId id="328" r:id="rId34"/>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4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autoAdjust="0"/>
    <p:restoredTop sz="97815" autoAdjust="0"/>
  </p:normalViewPr>
  <p:slideViewPr>
    <p:cSldViewPr>
      <p:cViewPr varScale="1">
        <p:scale>
          <a:sx n="68" d="100"/>
          <a:sy n="68" d="100"/>
        </p:scale>
        <p:origin x="15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B8D782F7-B94B-4871-B89C-76C7A31C5986}" type="datetimeFigureOut">
              <a:rPr lang="en-US"/>
              <a:pPr>
                <a:defRPr/>
              </a:pPr>
              <a:t>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9D35844-E540-48E0-9AF0-B52E3C6D8AE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ln>
            <a:miter lim="800000"/>
            <a:headEnd/>
            <a:tailEnd/>
          </a:ln>
        </p:spPr>
        <p:txBody>
          <a:bodyPr/>
          <a:lstStyle/>
          <a:p>
            <a:fld id="{DAAE02EA-CC19-4C9F-A14E-0B4EF8B619AD}" type="slidenum">
              <a:rPr lang="en-IN" altLang="en-US"/>
              <a:pPr/>
              <a:t>1</a:t>
            </a:fld>
            <a:endParaRPr lang="en-I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Discuss only names examples can be studied by student from the book</a:t>
            </a:r>
          </a:p>
        </p:txBody>
      </p:sp>
      <p:sp>
        <p:nvSpPr>
          <p:cNvPr id="43012" name="Slide Number Placeholder 3"/>
          <p:cNvSpPr>
            <a:spLocks noGrp="1"/>
          </p:cNvSpPr>
          <p:nvPr>
            <p:ph type="sldNum" sz="quarter" idx="5"/>
          </p:nvPr>
        </p:nvSpPr>
        <p:spPr bwMode="auto">
          <a:noFill/>
          <a:ln>
            <a:miter lim="800000"/>
            <a:headEnd/>
            <a:tailEnd/>
          </a:ln>
        </p:spPr>
        <p:txBody>
          <a:bodyPr/>
          <a:lstStyle/>
          <a:p>
            <a:fld id="{EBE9D6AF-B9EC-42B5-9F8D-6352E47C3AA9}" type="slidenum">
              <a:rPr lang="en-US" altLang="en-US"/>
              <a:pPr/>
              <a:t>30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4340" name="Slide Number Placeholder 3"/>
          <p:cNvSpPr>
            <a:spLocks noGrp="1"/>
          </p:cNvSpPr>
          <p:nvPr>
            <p:ph type="sldNum" sz="quarter" idx="5"/>
          </p:nvPr>
        </p:nvSpPr>
        <p:spPr bwMode="auto">
          <a:noFill/>
          <a:ln>
            <a:miter lim="800000"/>
            <a:headEnd/>
            <a:tailEnd/>
          </a:ln>
        </p:spPr>
        <p:txBody>
          <a:bodyPr/>
          <a:lstStyle/>
          <a:p>
            <a:fld id="{08FD65C2-5C58-4124-AE51-890C8052B944}" type="slidenum">
              <a:rPr lang="en-US" altLang="en-US"/>
              <a:pPr/>
              <a:t>10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altLang="en-US" sz="1000">
                <a:cs typeface="Arial" charset="0"/>
              </a:rPr>
              <a:t>Copyright © 2009 EMC Corporation. Do not Copy - All Rights Reserved.</a:t>
            </a:r>
          </a:p>
        </p:txBody>
      </p:sp>
      <p:sp>
        <p:nvSpPr>
          <p:cNvPr id="1945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19460" name="Rectangle 4"/>
          <p:cNvSpPr>
            <a:spLocks noGrp="1" noChangeAspect="1" noChangeArrowheads="1"/>
          </p:cNvSpPr>
          <p:nvPr>
            <p:ph type="body" idx="1"/>
          </p:nvPr>
        </p:nvSpPr>
        <p:spPr bwMode="auto">
          <a:xfrm>
            <a:off x="374650" y="4695825"/>
            <a:ext cx="6110288" cy="4003675"/>
          </a:xfrm>
          <a:noFill/>
        </p:spPr>
        <p:txBody>
          <a:bodyPr wrap="square" numCol="1" anchor="t" anchorCtr="0" compatLnSpc="1">
            <a:prstTxWarp prst="textNoShape">
              <a:avLst/>
            </a:prstTxWarp>
          </a:bodyPr>
          <a:lstStyle/>
          <a:p>
            <a:pPr eaLnBrk="1" hangingPunct="1">
              <a:spcBef>
                <a:spcPct val="0"/>
              </a:spcBef>
            </a:pPr>
            <a:endParaRPr lang="en-US" altLang="en-US">
              <a:latin typeface="Times New Roman" pitchFamily="18"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altLang="en-US">
                <a:cs typeface="Arial" charset="0"/>
              </a:rPr>
              <a:t>Copyright © 2009 EMC Corporation. Do not Copy - All Rights Reserved.</a:t>
            </a:r>
          </a:p>
        </p:txBody>
      </p:sp>
      <p:sp>
        <p:nvSpPr>
          <p:cNvPr id="2150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en-US">
                <a:cs typeface="Arial" charset="0"/>
              </a:rPr>
              <a:t>Network-Attached Storage</a:t>
            </a:r>
          </a:p>
        </p:txBody>
      </p:sp>
      <p:sp>
        <p:nvSpPr>
          <p:cNvPr id="21508" name="Rectangle 7"/>
          <p:cNvSpPr>
            <a:spLocks noGrp="1" noChangeArrowheads="1"/>
          </p:cNvSpPr>
          <p:nvPr>
            <p:ph type="sldNum" sz="quarter" idx="5"/>
          </p:nvPr>
        </p:nvSpPr>
        <p:spPr bwMode="auto">
          <a:noFill/>
          <a:ln>
            <a:miter lim="800000"/>
            <a:headEnd/>
            <a:tailEnd/>
          </a:ln>
        </p:spPr>
        <p:txBody>
          <a:bodyPr/>
          <a:lstStyle/>
          <a:p>
            <a:fld id="{42BF4309-D213-4317-A9EF-75D9D7065F6B}" type="slidenum">
              <a:rPr lang="en-US" altLang="en-US"/>
              <a:pPr/>
              <a:t>15</a:t>
            </a:fld>
            <a:endParaRPr lang="en-US" altLang="en-US"/>
          </a:p>
        </p:txBody>
      </p:sp>
      <p:sp>
        <p:nvSpPr>
          <p:cNvPr id="21509" name="Rectangle 2"/>
          <p:cNvSpPr>
            <a:spLocks noGrp="1" noRot="1" noChangeAspect="1" noChangeArrowheads="1" noTextEdit="1"/>
          </p:cNvSpPr>
          <p:nvPr>
            <p:ph type="sldImg"/>
          </p:nvPr>
        </p:nvSpPr>
        <p:spPr bwMode="auto">
          <a:xfrm>
            <a:off x="688975" y="457200"/>
            <a:ext cx="5480050" cy="4110038"/>
          </a:xfrm>
          <a:noFill/>
          <a:ln>
            <a:solidFill>
              <a:srgbClr val="000000"/>
            </a:solidFill>
            <a:miter lim="800000"/>
            <a:headEnd/>
            <a:tailEnd/>
          </a:ln>
        </p:spPr>
      </p:sp>
      <p:sp>
        <p:nvSpPr>
          <p:cNvPr id="2151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altLang="en-US">
                <a:cs typeface="Arial" charset="0"/>
              </a:rPr>
              <a:t>Copyright © 2009 EMC Corporation. Do not Copy - All Rights Reserved.</a:t>
            </a:r>
          </a:p>
        </p:txBody>
      </p:sp>
      <p:sp>
        <p:nvSpPr>
          <p:cNvPr id="2457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en-US">
                <a:cs typeface="Arial" charset="0"/>
              </a:rPr>
              <a:t>Network-Attached Storage</a:t>
            </a:r>
          </a:p>
        </p:txBody>
      </p:sp>
      <p:sp>
        <p:nvSpPr>
          <p:cNvPr id="24580" name="Rectangle 7"/>
          <p:cNvSpPr>
            <a:spLocks noGrp="1" noChangeArrowheads="1"/>
          </p:cNvSpPr>
          <p:nvPr>
            <p:ph type="sldNum" sz="quarter" idx="5"/>
          </p:nvPr>
        </p:nvSpPr>
        <p:spPr bwMode="auto">
          <a:noFill/>
          <a:ln>
            <a:miter lim="800000"/>
            <a:headEnd/>
            <a:tailEnd/>
          </a:ln>
        </p:spPr>
        <p:txBody>
          <a:bodyPr/>
          <a:lstStyle/>
          <a:p>
            <a:fld id="{7E519B1C-9E6D-4CCD-ACE2-C1AD7A8E0065}" type="slidenum">
              <a:rPr lang="en-US" altLang="en-US"/>
              <a:pPr/>
              <a:t>17</a:t>
            </a:fld>
            <a:endParaRPr lang="en-US" altLang="en-US"/>
          </a:p>
        </p:txBody>
      </p:sp>
      <p:sp>
        <p:nvSpPr>
          <p:cNvPr id="24581" name="Rectangle 2"/>
          <p:cNvSpPr>
            <a:spLocks noGrp="1" noRot="1" noChangeAspect="1" noChangeArrowheads="1" noTextEdit="1"/>
          </p:cNvSpPr>
          <p:nvPr>
            <p:ph type="sldImg"/>
          </p:nvPr>
        </p:nvSpPr>
        <p:spPr bwMode="auto">
          <a:xfrm>
            <a:off x="688975" y="457200"/>
            <a:ext cx="5480050" cy="4110038"/>
          </a:xfrm>
          <a:noFill/>
          <a:ln>
            <a:solidFill>
              <a:srgbClr val="000000"/>
            </a:solidFill>
            <a:miter lim="800000"/>
            <a:headEnd/>
            <a:tailEnd/>
          </a:ln>
        </p:spPr>
      </p:sp>
      <p:sp>
        <p:nvSpPr>
          <p:cNvPr id="24582"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altLang="en-US">
                <a:cs typeface="Arial" charset="0"/>
              </a:rPr>
              <a:t>Copyright © 2009 EMC Corporation. Do not Copy - All Rights Reserved.</a:t>
            </a:r>
          </a:p>
        </p:txBody>
      </p:sp>
      <p:sp>
        <p:nvSpPr>
          <p:cNvPr id="3072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en-US">
                <a:cs typeface="Arial" charset="0"/>
              </a:rPr>
              <a:t>Network-Attached Storage</a:t>
            </a:r>
          </a:p>
        </p:txBody>
      </p:sp>
      <p:sp>
        <p:nvSpPr>
          <p:cNvPr id="30724" name="Rectangle 7"/>
          <p:cNvSpPr>
            <a:spLocks noGrp="1" noChangeArrowheads="1"/>
          </p:cNvSpPr>
          <p:nvPr>
            <p:ph type="sldNum" sz="quarter" idx="5"/>
          </p:nvPr>
        </p:nvSpPr>
        <p:spPr bwMode="auto">
          <a:noFill/>
          <a:ln>
            <a:miter lim="800000"/>
            <a:headEnd/>
            <a:tailEnd/>
          </a:ln>
        </p:spPr>
        <p:txBody>
          <a:bodyPr/>
          <a:lstStyle/>
          <a:p>
            <a:fld id="{82ADB4BC-69FB-499D-AE80-0C7A25FA9A57}" type="slidenum">
              <a:rPr lang="en-US" altLang="en-US"/>
              <a:pPr/>
              <a:t>20</a:t>
            </a:fld>
            <a:endParaRPr lang="en-US" altLang="en-US"/>
          </a:p>
        </p:txBody>
      </p:sp>
      <p:sp>
        <p:nvSpPr>
          <p:cNvPr id="30725" name="Rectangle 2"/>
          <p:cNvSpPr>
            <a:spLocks noGrp="1" noRot="1" noChangeAspect="1" noChangeArrowheads="1" noTextEdit="1"/>
          </p:cNvSpPr>
          <p:nvPr>
            <p:ph type="sldImg"/>
          </p:nvPr>
        </p:nvSpPr>
        <p:spPr bwMode="auto">
          <a:xfrm>
            <a:off x="688975" y="457200"/>
            <a:ext cx="5480050" cy="4110038"/>
          </a:xfrm>
          <a:noFill/>
          <a:ln>
            <a:solidFill>
              <a:srgbClr val="000000"/>
            </a:solidFill>
            <a:miter lim="800000"/>
            <a:headEnd/>
            <a:tailEnd/>
          </a:ln>
        </p:spPr>
      </p:sp>
      <p:sp>
        <p:nvSpPr>
          <p:cNvPr id="30726"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altLang="en-US">
                <a:cs typeface="Arial" charset="0"/>
              </a:rPr>
              <a:t>Copyright © 2009 EMC Corporation. Do not Copy - All Rights Reserved.</a:t>
            </a:r>
          </a:p>
        </p:txBody>
      </p:sp>
      <p:sp>
        <p:nvSpPr>
          <p:cNvPr id="3277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en-US">
                <a:cs typeface="Arial" charset="0"/>
              </a:rPr>
              <a:t>Network-Attached Storage</a:t>
            </a:r>
          </a:p>
        </p:txBody>
      </p:sp>
      <p:sp>
        <p:nvSpPr>
          <p:cNvPr id="32772" name="Rectangle 7"/>
          <p:cNvSpPr>
            <a:spLocks noGrp="1" noChangeArrowheads="1"/>
          </p:cNvSpPr>
          <p:nvPr>
            <p:ph type="sldNum" sz="quarter" idx="5"/>
          </p:nvPr>
        </p:nvSpPr>
        <p:spPr bwMode="auto">
          <a:noFill/>
          <a:ln>
            <a:miter lim="800000"/>
            <a:headEnd/>
            <a:tailEnd/>
          </a:ln>
        </p:spPr>
        <p:txBody>
          <a:bodyPr/>
          <a:lstStyle/>
          <a:p>
            <a:fld id="{016673B4-80EB-43D0-A3F6-F25954AD85FF}" type="slidenum">
              <a:rPr lang="en-US" altLang="en-US"/>
              <a:pPr/>
              <a:t>21</a:t>
            </a:fld>
            <a:endParaRPr lang="en-US" altLang="en-US"/>
          </a:p>
        </p:txBody>
      </p:sp>
      <p:sp>
        <p:nvSpPr>
          <p:cNvPr id="32773" name="Rectangle 2"/>
          <p:cNvSpPr>
            <a:spLocks noGrp="1" noRot="1" noChangeAspect="1" noChangeArrowheads="1" noTextEdit="1"/>
          </p:cNvSpPr>
          <p:nvPr>
            <p:ph type="sldImg"/>
          </p:nvPr>
        </p:nvSpPr>
        <p:spPr bwMode="auto">
          <a:xfrm>
            <a:off x="688975" y="457200"/>
            <a:ext cx="5480050" cy="4110038"/>
          </a:xfrm>
          <a:noFill/>
          <a:ln>
            <a:solidFill>
              <a:srgbClr val="000000"/>
            </a:solidFill>
            <a:miter lim="800000"/>
            <a:headEnd/>
            <a:tailEnd/>
          </a:ln>
        </p:spPr>
      </p:sp>
      <p:sp>
        <p:nvSpPr>
          <p:cNvPr id="32774"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39909BFA-5574-4ECB-A4DC-677AC9775F9F}" type="datetimeFigureOut">
              <a:rPr lang="fr-FR"/>
              <a:pPr>
                <a:defRPr/>
              </a:pPr>
              <a:t>03/02/2023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93AF5167-A93F-4B20-AD0B-CCA21A57CA23}" type="slidenum">
              <a:rPr lang="fr-CA" altLang="en-US"/>
              <a:pPr/>
              <a:t>‹#›</a:t>
            </a:fld>
            <a:endParaRPr lang="fr-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38EAA95-345A-4E83-8583-343B3360215A}" type="datetimeFigureOut">
              <a:rPr lang="fr-FR"/>
              <a:pPr>
                <a:defRPr/>
              </a:pPr>
              <a:t>03/02/2023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1596FA22-0D10-4A1E-9546-82A3AB89D251}" type="slidenum">
              <a:rPr lang="fr-CA" altLang="en-US"/>
              <a:pPr/>
              <a:t>‹#›</a:t>
            </a:fld>
            <a:endParaRPr lang="fr-C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CC9272A-FE09-425C-97D7-01FBB7E2A3E7}" type="datetimeFigureOut">
              <a:rPr lang="fr-FR"/>
              <a:pPr>
                <a:defRPr/>
              </a:pPr>
              <a:t>03/02/2023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9230F4A3-E0B5-4FEA-8BF2-9132F79DDCB0}" type="slidenum">
              <a:rPr lang="fr-CA" altLang="en-US"/>
              <a:pPr/>
              <a:t>‹#›</a:t>
            </a:fld>
            <a:endParaRPr lang="fr-C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39B40ABF-2D0A-43D4-82E8-73BBA49F4068}" type="datetimeFigureOut">
              <a:rPr lang="fr-FR"/>
              <a:pPr>
                <a:defRPr/>
              </a:pPr>
              <a:t>03/02/2023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A7411BC0-0E17-4D5D-B413-8ED2FBC8104E}" type="slidenum">
              <a:rPr lang="fr-CA" altLang="en-US"/>
              <a:pPr/>
              <a:t>‹#›</a:t>
            </a:fld>
            <a:endParaRPr lang="fr-C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6BA57CE8-21B3-45EF-8658-135BC8723354}" type="datetimeFigureOut">
              <a:rPr lang="fr-FR"/>
              <a:pPr>
                <a:defRPr/>
              </a:pPr>
              <a:t>03/02/2023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fld id="{C1D8502C-F549-447B-9716-F1A0AA1A1952}" type="slidenum">
              <a:rPr lang="fr-CA" altLang="en-US"/>
              <a:pPr/>
              <a:t>‹#›</a:t>
            </a:fld>
            <a:endParaRPr lang="fr-CA"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897391DE-F3DE-4B10-9104-3F5790D92772}" type="datetimeFigureOut">
              <a:rPr lang="fr-FR"/>
              <a:pPr>
                <a:defRPr/>
              </a:pPr>
              <a:t>03/02/2023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fld id="{CE22EE78-DFAF-430A-9B63-2A169E246C74}" type="slidenum">
              <a:rPr lang="fr-CA" altLang="en-US"/>
              <a:pPr/>
              <a:t>‹#›</a:t>
            </a:fld>
            <a:endParaRPr lang="fr-C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37CB060B-DEF7-4A5C-B26A-90DE8C65AC0D}" type="datetimeFigureOut">
              <a:rPr lang="fr-FR"/>
              <a:pPr>
                <a:defRPr/>
              </a:pPr>
              <a:t>03/02/2023</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fld id="{8F826F21-1E49-4EDB-AA3A-9378F2664E84}" type="slidenum">
              <a:rPr lang="fr-CA" altLang="en-US"/>
              <a:pPr/>
              <a:t>‹#›</a:t>
            </a:fld>
            <a:endParaRPr lang="fr-C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FA956C59-AFAB-4F7F-889C-1F5657E60334}" type="datetimeFigureOut">
              <a:rPr lang="fr-FR"/>
              <a:pPr>
                <a:defRPr/>
              </a:pPr>
              <a:t>03/02/2023</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fld id="{A2E44C80-AF64-4F13-8501-DD0D27868C7C}" type="slidenum">
              <a:rPr lang="fr-CA" altLang="en-US"/>
              <a:pPr/>
              <a:t>‹#›</a:t>
            </a:fld>
            <a:endParaRPr lang="fr-C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D081178-9BD5-43FD-AD97-7F5881A8E80F}" type="datetimeFigureOut">
              <a:rPr lang="fr-FR"/>
              <a:pPr>
                <a:defRPr/>
              </a:pPr>
              <a:t>03/02/2023</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fld id="{927B26DA-90B5-4942-8630-02EC7AF17DCE}" type="slidenum">
              <a:rPr lang="fr-CA" altLang="en-US"/>
              <a:pPr/>
              <a:t>‹#›</a:t>
            </a:fld>
            <a:endParaRPr lang="fr-C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167EF7C-8D07-43E4-BE6D-448FB33F8D89}" type="datetimeFigureOut">
              <a:rPr lang="fr-FR"/>
              <a:pPr>
                <a:defRPr/>
              </a:pPr>
              <a:t>03/02/2023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fld id="{A221B607-19EC-4191-A9C3-F897AA906023}" type="slidenum">
              <a:rPr lang="fr-CA" altLang="en-US"/>
              <a:pPr/>
              <a:t>‹#›</a:t>
            </a:fld>
            <a:endParaRPr lang="fr-C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7E1F27D-996C-452C-9EFD-5134E3B67004}" type="datetimeFigureOut">
              <a:rPr lang="fr-FR"/>
              <a:pPr>
                <a:defRPr/>
              </a:pPr>
              <a:t>03/02/2023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fld id="{2D1EA1C0-DD9D-4C67-AF54-D977932F56C6}" type="slidenum">
              <a:rPr lang="fr-CA" altLang="en-US"/>
              <a:pPr/>
              <a:t>‹#›</a:t>
            </a:fld>
            <a:endParaRPr lang="fr-CA"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523ED86-6B17-4953-8D5A-8D4DCAC7E0A0}" type="datetimeFigureOut">
              <a:rPr lang="fr-FR"/>
              <a:pPr>
                <a:defRPr/>
              </a:pPr>
              <a:t>03/02/2023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520374C5-37F3-41BE-BED4-2BB03E7B0CB0}" type="slidenum">
              <a:rPr lang="fr-CA" altLang="en-US"/>
              <a:pPr/>
              <a:t>‹#›</a:t>
            </a:fld>
            <a:endParaRPr lang="fr-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33" descr="C:\Users\Arun\Desktop\cloud-futundbeidl-flickr-61423903n06.jpg"/>
          <p:cNvPicPr>
            <a:picLocks noChangeAspect="1" noChangeArrowheads="1"/>
          </p:cNvPicPr>
          <p:nvPr/>
        </p:nvPicPr>
        <p:blipFill>
          <a:blip r:embed="rId3" cstate="print"/>
          <a:srcRect/>
          <a:stretch>
            <a:fillRect/>
          </a:stretch>
        </p:blipFill>
        <p:spPr bwMode="auto">
          <a:xfrm>
            <a:off x="-36513" y="-26988"/>
            <a:ext cx="9180513" cy="6884988"/>
          </a:xfrm>
          <a:prstGeom prst="rect">
            <a:avLst/>
          </a:prstGeom>
          <a:noFill/>
          <a:ln w="9525">
            <a:noFill/>
            <a:miter lim="800000"/>
            <a:headEnd/>
            <a:tailEnd/>
          </a:ln>
        </p:spPr>
      </p:pic>
      <p:sp>
        <p:nvSpPr>
          <p:cNvPr id="3075" name="Title 1"/>
          <p:cNvSpPr>
            <a:spLocks noGrp="1"/>
          </p:cNvSpPr>
          <p:nvPr>
            <p:ph type="ctrTitle"/>
          </p:nvPr>
        </p:nvSpPr>
        <p:spPr>
          <a:xfrm>
            <a:off x="381000" y="228600"/>
            <a:ext cx="8077200" cy="1325563"/>
          </a:xfrm>
        </p:spPr>
        <p:txBody>
          <a:bodyPr/>
          <a:lstStyle/>
          <a:p>
            <a:r>
              <a:rPr lang="en-US" altLang="en-US" sz="3600" b="1">
                <a:solidFill>
                  <a:srgbClr val="FFFF00"/>
                </a:solidFill>
              </a:rPr>
              <a:t>VIRTUALIZATION &amp; CLOUD COMPUTING</a:t>
            </a:r>
            <a:endParaRPr lang="en-IN" altLang="en-US" sz="3600" b="1">
              <a:solidFill>
                <a:srgbClr val="FFFF00"/>
              </a:solidFill>
              <a:latin typeface="Broadway" pitchFamily="82" charset="0"/>
            </a:endParaRPr>
          </a:p>
        </p:txBody>
      </p:sp>
      <p:graphicFrame>
        <p:nvGraphicFramePr>
          <p:cNvPr id="3076" name="Object 3"/>
          <p:cNvGraphicFramePr>
            <a:graphicFrameLocks noChangeAspect="1"/>
          </p:cNvGraphicFramePr>
          <p:nvPr/>
        </p:nvGraphicFramePr>
        <p:xfrm>
          <a:off x="7391400" y="6350"/>
          <a:ext cx="1676400" cy="679450"/>
        </p:xfrm>
        <a:graphic>
          <a:graphicData uri="http://schemas.openxmlformats.org/presentationml/2006/ole">
            <mc:AlternateContent xmlns:mc="http://schemas.openxmlformats.org/markup-compatibility/2006">
              <mc:Choice xmlns:v="urn:schemas-microsoft-com:vml" Requires="v">
                <p:oleObj spid="_x0000_s3076" r:id="rId4" imgW="13937020" imgH="5409524" progId="">
                  <p:embed/>
                </p:oleObj>
              </mc:Choice>
              <mc:Fallback>
                <p:oleObj r:id="rId4" imgW="13937020" imgH="540952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6350"/>
                        <a:ext cx="1676400"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Box 4"/>
          <p:cNvSpPr txBox="1">
            <a:spLocks noChangeArrowheads="1"/>
          </p:cNvSpPr>
          <p:nvPr/>
        </p:nvSpPr>
        <p:spPr bwMode="auto">
          <a:xfrm>
            <a:off x="762000" y="1700213"/>
            <a:ext cx="2055813" cy="461962"/>
          </a:xfrm>
          <a:prstGeom prst="rect">
            <a:avLst/>
          </a:prstGeom>
          <a:noFill/>
          <a:ln w="9525">
            <a:noFill/>
            <a:miter lim="800000"/>
            <a:headEnd/>
            <a:tailEnd/>
          </a:ln>
        </p:spPr>
        <p:txBody>
          <a:bodyPr wrap="none">
            <a:spAutoFit/>
          </a:bodyPr>
          <a:lstStyle/>
          <a:p>
            <a:pPr eaLnBrk="1" hangingPunct="1"/>
            <a:r>
              <a:rPr lang="en-US" altLang="en-US" sz="2400" b="1">
                <a:latin typeface="Arial Rounded MT Bold" pitchFamily="34" charset="0"/>
              </a:rPr>
              <a:t>Lecture #1-2</a:t>
            </a:r>
            <a:endParaRPr lang="en-IN" altLang="en-US" sz="2400" b="1">
              <a:latin typeface="Arial Rounded MT Bold" pitchFamily="34" charset="0"/>
            </a:endParaRPr>
          </a:p>
        </p:txBody>
      </p:sp>
      <p:sp>
        <p:nvSpPr>
          <p:cNvPr id="3078" name="Rectangle 6"/>
          <p:cNvSpPr>
            <a:spLocks noChangeArrowheads="1"/>
          </p:cNvSpPr>
          <p:nvPr/>
        </p:nvSpPr>
        <p:spPr bwMode="auto">
          <a:xfrm>
            <a:off x="4554538" y="2789238"/>
            <a:ext cx="3209925" cy="1570037"/>
          </a:xfrm>
          <a:prstGeom prst="rect">
            <a:avLst/>
          </a:prstGeom>
          <a:noFill/>
          <a:ln w="9525">
            <a:noFill/>
            <a:miter lim="800000"/>
            <a:headEnd/>
            <a:tailEnd/>
          </a:ln>
        </p:spPr>
        <p:txBody>
          <a:bodyPr>
            <a:spAutoFit/>
          </a:bodyPr>
          <a:lstStyle/>
          <a:p>
            <a:pPr eaLnBrk="1" hangingPunct="1"/>
            <a:r>
              <a:rPr lang="en-US" altLang="en-US" sz="4800">
                <a:latin typeface="Broadway" pitchFamily="82" charset="0"/>
              </a:rPr>
              <a:t>CSE 423</a:t>
            </a:r>
            <a:br>
              <a:rPr lang="en-US" altLang="en-US" sz="4800">
                <a:solidFill>
                  <a:srgbClr val="FF0000"/>
                </a:solidFill>
                <a:latin typeface="Broadway" pitchFamily="82" charset="0"/>
              </a:rPr>
            </a:br>
            <a:endParaRPr lang="en-US" altLang="en-US" sz="4800"/>
          </a:p>
        </p:txBody>
      </p:sp>
      <p:sp>
        <p:nvSpPr>
          <p:cNvPr id="3080" name="TextBox 2"/>
          <p:cNvSpPr txBox="1">
            <a:spLocks noChangeArrowheads="1"/>
          </p:cNvSpPr>
          <p:nvPr/>
        </p:nvSpPr>
        <p:spPr bwMode="auto">
          <a:xfrm>
            <a:off x="2743200" y="4549775"/>
            <a:ext cx="6172200" cy="646331"/>
          </a:xfrm>
          <a:prstGeom prst="rect">
            <a:avLst/>
          </a:prstGeom>
          <a:noFill/>
          <a:ln w="9525">
            <a:noFill/>
            <a:miter lim="800000"/>
            <a:headEnd/>
            <a:tailEnd/>
          </a:ln>
        </p:spPr>
        <p:txBody>
          <a:bodyPr>
            <a:spAutoFit/>
          </a:bodyPr>
          <a:lstStyle/>
          <a:p>
            <a:pPr eaLnBrk="1" hangingPunct="1"/>
            <a:r>
              <a:rPr lang="en-US" altLang="en-US" sz="3600" dirty="0">
                <a:solidFill>
                  <a:schemeClr val="bg1"/>
                </a:solidFill>
              </a:rPr>
              <a:t>Virtualization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838200"/>
            <a:ext cx="8686800" cy="5029200"/>
          </a:xfrm>
        </p:spPr>
        <p:txBody>
          <a:bodyPr/>
          <a:lstStyle/>
          <a:p>
            <a:r>
              <a:rPr lang="en-US" altLang="en-US" sz="2400"/>
              <a:t>It is important to fully understand which types of virtualization are available</a:t>
            </a:r>
          </a:p>
          <a:p>
            <a:endParaRPr lang="en-US" altLang="en-US" sz="2400"/>
          </a:p>
          <a:p>
            <a:pPr eaLnBrk="1" hangingPunct="1"/>
            <a:r>
              <a:rPr lang="en-US" altLang="en-US" sz="2400"/>
              <a:t>In a dynamic datacenter—one that takes full advantage of the value propositions of virtualization—there will be at least seven layers of virtualization:</a:t>
            </a:r>
          </a:p>
          <a:p>
            <a:pPr eaLnBrk="1" hangingPunct="1"/>
            <a:endParaRPr lang="en-US" altLang="en-US" sz="2400"/>
          </a:p>
          <a:p>
            <a:pPr eaLnBrk="1" hangingPunct="1"/>
            <a:r>
              <a:rPr lang="en-US" altLang="en-US" sz="2000" b="1" i="1"/>
              <a:t>Server Virtualization (SerV)</a:t>
            </a:r>
          </a:p>
          <a:p>
            <a:pPr eaLnBrk="1" hangingPunct="1"/>
            <a:r>
              <a:rPr lang="en-US" altLang="en-US" sz="2000" b="1" i="1"/>
              <a:t>Storage Virtualization (StoreV)</a:t>
            </a:r>
          </a:p>
          <a:p>
            <a:pPr eaLnBrk="1" hangingPunct="1"/>
            <a:r>
              <a:rPr lang="en-US" altLang="en-US" sz="2000" b="1" i="1"/>
              <a:t>Network Virtualization (NetV)</a:t>
            </a:r>
          </a:p>
          <a:p>
            <a:pPr eaLnBrk="1" hangingPunct="1"/>
            <a:r>
              <a:rPr lang="en-US" altLang="en-US" sz="2000" b="1" i="1"/>
              <a:t>Management Virtualization (ManageV)</a:t>
            </a:r>
          </a:p>
          <a:p>
            <a:pPr eaLnBrk="1" hangingPunct="1"/>
            <a:r>
              <a:rPr lang="en-US" altLang="en-US" sz="2000" b="1" i="1"/>
              <a:t>Desktop Virtualization (DeskV)</a:t>
            </a:r>
          </a:p>
          <a:p>
            <a:pPr eaLnBrk="1" hangingPunct="1"/>
            <a:r>
              <a:rPr lang="en-US" altLang="en-US" sz="2000" b="1" i="1"/>
              <a:t>Presentation Virtualization (PresentV)</a:t>
            </a:r>
          </a:p>
          <a:p>
            <a:pPr eaLnBrk="1" hangingPunct="1"/>
            <a:r>
              <a:rPr lang="en-US" altLang="en-US" sz="2000" b="1" i="1"/>
              <a:t>Application Virtualization (AppV)</a:t>
            </a:r>
          </a:p>
          <a:p>
            <a:pPr eaLnBrk="1" hangingPunct="1"/>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914400"/>
            <a:ext cx="8229600" cy="5029200"/>
          </a:xfrm>
        </p:spPr>
        <p:txBody>
          <a:bodyPr/>
          <a:lstStyle/>
          <a:p>
            <a:pPr marL="0" indent="0" eaLnBrk="1" hangingPunct="1">
              <a:buFont typeface="Arial" charset="0"/>
              <a:buNone/>
              <a:defRPr/>
            </a:pPr>
            <a:r>
              <a:rPr lang="en-US" sz="2400" b="1" dirty="0">
                <a:solidFill>
                  <a:srgbClr val="FF0000"/>
                </a:solidFill>
              </a:rPr>
              <a:t>(1) Server Virtualization (</a:t>
            </a:r>
            <a:r>
              <a:rPr lang="en-US" sz="2400" b="1" dirty="0" err="1">
                <a:solidFill>
                  <a:srgbClr val="FF0000"/>
                </a:solidFill>
              </a:rPr>
              <a:t>SerV</a:t>
            </a:r>
            <a:r>
              <a:rPr lang="en-US" sz="2400" b="1" dirty="0">
                <a:solidFill>
                  <a:srgbClr val="FF0000"/>
                </a:solidFill>
              </a:rPr>
              <a:t>) </a:t>
            </a:r>
          </a:p>
          <a:p>
            <a:pPr eaLnBrk="1" hangingPunct="1">
              <a:defRPr/>
            </a:pPr>
            <a:r>
              <a:rPr lang="en-US" sz="2400" dirty="0"/>
              <a:t>It is </a:t>
            </a:r>
            <a:r>
              <a:rPr lang="en-US" sz="2400" b="1" dirty="0">
                <a:solidFill>
                  <a:srgbClr val="00B050"/>
                </a:solidFill>
              </a:rPr>
              <a:t>focused on partitioning a physical instance of an operating system into a virtual instance or virtual machine.</a:t>
            </a:r>
          </a:p>
          <a:p>
            <a:pPr eaLnBrk="1" hangingPunct="1">
              <a:defRPr/>
            </a:pPr>
            <a:endParaRPr lang="en-US" sz="2400" b="1" dirty="0">
              <a:solidFill>
                <a:srgbClr val="00B050"/>
              </a:solidFill>
            </a:endParaRPr>
          </a:p>
          <a:p>
            <a:pPr eaLnBrk="1" hangingPunct="1">
              <a:defRPr/>
            </a:pPr>
            <a:r>
              <a:rPr lang="en-US" sz="2400" dirty="0"/>
              <a:t>Major Server Virtualization vendors: </a:t>
            </a:r>
          </a:p>
          <a:p>
            <a:pPr marL="0" indent="0" eaLnBrk="1" hangingPunct="1">
              <a:buFont typeface="Arial" charset="0"/>
              <a:buNone/>
              <a:defRPr/>
            </a:pPr>
            <a:r>
              <a:rPr lang="en-US" sz="2400" b="1" dirty="0">
                <a:solidFill>
                  <a:srgbClr val="00B050"/>
                </a:solidFill>
              </a:rPr>
              <a:t>                   Citrix, Microsoft, VMware</a:t>
            </a:r>
          </a:p>
          <a:p>
            <a:pPr eaLnBrk="1" hangingPunct="1">
              <a:defRPr/>
            </a:pPr>
            <a:r>
              <a:rPr lang="en-US" sz="2400" dirty="0"/>
              <a:t>True server virtualization products will let you virtualize any x86 or x64 operating system, such as Windows, Linux, and some forms of UNIX. There are two aspects of server virtualization:</a:t>
            </a:r>
          </a:p>
          <a:p>
            <a:pPr eaLnBrk="1" hangingPunct="1">
              <a:defRPr/>
            </a:pPr>
            <a:endParaRPr lang="en-US" sz="2400" dirty="0"/>
          </a:p>
          <a:p>
            <a:pPr eaLnBrk="1" hangingPunct="1">
              <a:defRPr/>
            </a:pPr>
            <a:r>
              <a:rPr lang="en-US" sz="2400" b="1" dirty="0"/>
              <a:t>Software Virtualization (</a:t>
            </a:r>
            <a:r>
              <a:rPr lang="en-US" sz="2400" b="1" dirty="0" err="1"/>
              <a:t>SoftV</a:t>
            </a:r>
            <a:r>
              <a:rPr lang="en-US" sz="2400" b="1" dirty="0"/>
              <a:t>)</a:t>
            </a:r>
          </a:p>
          <a:p>
            <a:pPr eaLnBrk="1" hangingPunct="1">
              <a:defRPr/>
            </a:pPr>
            <a:r>
              <a:rPr lang="en-US" sz="2400" b="1" dirty="0"/>
              <a:t>Hardware Virtualization (</a:t>
            </a:r>
            <a:r>
              <a:rPr lang="en-US" sz="2400" b="1" dirty="0" err="1"/>
              <a:t>HardV</a:t>
            </a:r>
            <a:r>
              <a:rPr lang="en-US" sz="2400" b="1" dirty="0"/>
              <a:t>)</a:t>
            </a:r>
          </a:p>
          <a:p>
            <a:pPr eaLnBrk="1" hangingPunct="1">
              <a:defRPr/>
            </a:pP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639762"/>
          </a:xfrm>
        </p:spPr>
        <p:txBody>
          <a:bodyPr/>
          <a:lstStyle/>
          <a:p>
            <a:pPr eaLnBrk="1" hangingPunct="1"/>
            <a:r>
              <a:rPr lang="en-US" altLang="en-US"/>
              <a:t>Contd..</a:t>
            </a:r>
          </a:p>
        </p:txBody>
      </p:sp>
      <p:sp>
        <p:nvSpPr>
          <p:cNvPr id="27651" name="Content Placeholder 2"/>
          <p:cNvSpPr>
            <a:spLocks noGrp="1"/>
          </p:cNvSpPr>
          <p:nvPr>
            <p:ph idx="1"/>
          </p:nvPr>
        </p:nvSpPr>
        <p:spPr>
          <a:xfrm>
            <a:off x="457200" y="1371600"/>
            <a:ext cx="8229600" cy="5029200"/>
          </a:xfrm>
        </p:spPr>
        <p:txBody>
          <a:bodyPr/>
          <a:lstStyle/>
          <a:p>
            <a:pPr eaLnBrk="1" hangingPunct="1">
              <a:defRPr/>
            </a:pPr>
            <a:r>
              <a:rPr lang="en-US" sz="2000" b="1" dirty="0">
                <a:solidFill>
                  <a:srgbClr val="00B0F0"/>
                </a:solidFill>
              </a:rPr>
              <a:t>Software Virtualization (</a:t>
            </a:r>
            <a:r>
              <a:rPr lang="en-US" sz="2000" b="1" dirty="0" err="1">
                <a:solidFill>
                  <a:srgbClr val="00B0F0"/>
                </a:solidFill>
              </a:rPr>
              <a:t>SoftV</a:t>
            </a:r>
            <a:r>
              <a:rPr lang="en-US" sz="2000" b="1" dirty="0">
                <a:solidFill>
                  <a:srgbClr val="00B0F0"/>
                </a:solidFill>
              </a:rPr>
              <a:t>) </a:t>
            </a:r>
            <a:r>
              <a:rPr lang="en-US" sz="2000" dirty="0"/>
              <a:t>runs the virtualize operating system on top of a software virtualization platform running on an existing operating system. </a:t>
            </a:r>
            <a:r>
              <a:rPr lang="en-US" sz="2000" b="1" dirty="0">
                <a:solidFill>
                  <a:srgbClr val="00B050"/>
                </a:solidFill>
              </a:rPr>
              <a:t>Ex. Type 2 Hypervisor like </a:t>
            </a:r>
            <a:r>
              <a:rPr lang="en-US" sz="2000" b="1" i="1" dirty="0" err="1">
                <a:solidFill>
                  <a:srgbClr val="00B050"/>
                </a:solidFill>
              </a:rPr>
              <a:t>Vmware</a:t>
            </a:r>
            <a:r>
              <a:rPr lang="en-US" sz="2000" b="1" i="1" dirty="0">
                <a:solidFill>
                  <a:srgbClr val="00B050"/>
                </a:solidFill>
              </a:rPr>
              <a:t> Workstation or Virtual Box</a:t>
            </a:r>
          </a:p>
          <a:p>
            <a:pPr marL="0" indent="0" eaLnBrk="1" hangingPunct="1">
              <a:buFont typeface="Arial" charset="0"/>
              <a:buNone/>
              <a:defRPr/>
            </a:pPr>
            <a:endParaRPr lang="en-US" sz="2000" b="1" i="1" dirty="0">
              <a:solidFill>
                <a:srgbClr val="00B050"/>
              </a:solidFill>
            </a:endParaRPr>
          </a:p>
          <a:p>
            <a:pPr eaLnBrk="1" hangingPunct="1">
              <a:defRPr/>
            </a:pPr>
            <a:r>
              <a:rPr lang="en-US" sz="2000" b="1" dirty="0">
                <a:solidFill>
                  <a:srgbClr val="00B0F0"/>
                </a:solidFill>
              </a:rPr>
              <a:t>Hardware Virtualization (</a:t>
            </a:r>
            <a:r>
              <a:rPr lang="en-US" sz="2000" b="1" dirty="0" err="1">
                <a:solidFill>
                  <a:srgbClr val="00B0F0"/>
                </a:solidFill>
              </a:rPr>
              <a:t>HardV</a:t>
            </a:r>
            <a:r>
              <a:rPr lang="en-US" sz="2000" b="1" dirty="0">
                <a:solidFill>
                  <a:srgbClr val="00B0F0"/>
                </a:solidFill>
              </a:rPr>
              <a:t>)</a:t>
            </a:r>
            <a:r>
              <a:rPr lang="en-US" sz="2000" b="1" dirty="0"/>
              <a:t> </a:t>
            </a:r>
            <a:r>
              <a:rPr lang="en-US" sz="2000" dirty="0"/>
              <a:t>runs the virtualized operating system on top of a software platform running directly on top of the hardware without an existing operating system.</a:t>
            </a:r>
          </a:p>
          <a:p>
            <a:pPr eaLnBrk="1" hangingPunct="1">
              <a:defRPr/>
            </a:pPr>
            <a:endParaRPr lang="en-US" sz="2000" dirty="0"/>
          </a:p>
          <a:p>
            <a:pPr eaLnBrk="1" hangingPunct="1">
              <a:defRPr/>
            </a:pPr>
            <a:r>
              <a:rPr lang="en-US" sz="2000" dirty="0"/>
              <a:t> The engine used to run hardware virtualization is usually referred to as a </a:t>
            </a:r>
            <a:r>
              <a:rPr lang="en-US" sz="2000" i="1" dirty="0">
                <a:solidFill>
                  <a:srgbClr val="FF0000"/>
                </a:solidFill>
              </a:rPr>
              <a:t>hypervisor (actually Native /Type 1 hypervisor).</a:t>
            </a:r>
            <a:r>
              <a:rPr lang="en-US" sz="2000" i="1" dirty="0"/>
              <a:t> </a:t>
            </a:r>
            <a:r>
              <a:rPr lang="en-US" sz="2000" dirty="0"/>
              <a:t>The purpose of this engine is to expose hardware resources to the virtualized operating systems. </a:t>
            </a:r>
            <a:r>
              <a:rPr lang="en-US" sz="2000" i="1" dirty="0" err="1">
                <a:solidFill>
                  <a:srgbClr val="00B050"/>
                </a:solidFill>
              </a:rPr>
              <a:t>Ex.Oracle</a:t>
            </a:r>
            <a:r>
              <a:rPr lang="en-US" sz="2000" i="1" dirty="0">
                <a:solidFill>
                  <a:srgbClr val="00B050"/>
                </a:solidFill>
              </a:rPr>
              <a:t> VM Server, Citrix </a:t>
            </a:r>
            <a:r>
              <a:rPr lang="en-US" sz="2000" i="1" dirty="0" err="1">
                <a:solidFill>
                  <a:srgbClr val="00B050"/>
                </a:solidFill>
              </a:rPr>
              <a:t>XenServer</a:t>
            </a:r>
            <a:r>
              <a:rPr lang="en-US" sz="2000" i="1" dirty="0">
                <a:solidFill>
                  <a:srgbClr val="00B050"/>
                </a:solidFill>
              </a:rPr>
              <a:t> </a:t>
            </a:r>
          </a:p>
          <a:p>
            <a:pPr eaLnBrk="1" hangingPunct="1">
              <a:defRPr/>
            </a:pP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un\Desktop\Hyperviseur.png"/>
          <p:cNvPicPr>
            <a:picLocks noChangeAspect="1" noChangeArrowheads="1"/>
          </p:cNvPicPr>
          <p:nvPr/>
        </p:nvPicPr>
        <p:blipFill>
          <a:blip r:embed="rId2" cstate="print"/>
          <a:srcRect/>
          <a:stretch>
            <a:fillRect/>
          </a:stretch>
        </p:blipFill>
        <p:spPr bwMode="auto">
          <a:xfrm>
            <a:off x="730250" y="685800"/>
            <a:ext cx="7651750" cy="55181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609600"/>
            <a:ext cx="8229600" cy="5678488"/>
          </a:xfrm>
        </p:spPr>
        <p:txBody>
          <a:bodyPr/>
          <a:lstStyle/>
          <a:p>
            <a:pPr marL="0" indent="0" eaLnBrk="1" hangingPunct="1">
              <a:buFont typeface="Arial" charset="0"/>
              <a:buNone/>
              <a:defRPr/>
            </a:pPr>
            <a:r>
              <a:rPr lang="en-US" sz="2400" b="1" dirty="0">
                <a:solidFill>
                  <a:srgbClr val="FF0000"/>
                </a:solidFill>
              </a:rPr>
              <a:t>(2) Storage Virtualization (</a:t>
            </a:r>
            <a:r>
              <a:rPr lang="en-US" sz="2400" b="1" dirty="0" err="1">
                <a:solidFill>
                  <a:srgbClr val="FF0000"/>
                </a:solidFill>
              </a:rPr>
              <a:t>StoreV</a:t>
            </a:r>
            <a:r>
              <a:rPr lang="en-US" sz="2400" b="1" dirty="0">
                <a:solidFill>
                  <a:srgbClr val="FF0000"/>
                </a:solidFill>
              </a:rPr>
              <a:t>) </a:t>
            </a:r>
          </a:p>
          <a:p>
            <a:pPr marL="0" indent="0" eaLnBrk="1" hangingPunct="1">
              <a:buFont typeface="Arial" charset="0"/>
              <a:buNone/>
              <a:defRPr/>
            </a:pPr>
            <a:endParaRPr lang="en-US" sz="2400" dirty="0"/>
          </a:p>
          <a:p>
            <a:pPr eaLnBrk="1" hangingPunct="1">
              <a:defRPr/>
            </a:pPr>
            <a:r>
              <a:rPr lang="en-US" sz="2000" dirty="0"/>
              <a:t>It is </a:t>
            </a:r>
            <a:r>
              <a:rPr lang="en-US" sz="2000" b="1" dirty="0">
                <a:solidFill>
                  <a:srgbClr val="00B050"/>
                </a:solidFill>
              </a:rPr>
              <a:t>used to merge physical storage from multiple devices so that they appear as one single storage pool. </a:t>
            </a:r>
          </a:p>
          <a:p>
            <a:pPr eaLnBrk="1" hangingPunct="1">
              <a:defRPr/>
            </a:pPr>
            <a:endParaRPr lang="en-US" sz="2000" dirty="0"/>
          </a:p>
          <a:p>
            <a:pPr eaLnBrk="1" hangingPunct="1">
              <a:buFont typeface="Arial" charset="0"/>
              <a:buNone/>
              <a:defRPr/>
            </a:pPr>
            <a:endParaRPr lang="en-US" sz="2000" dirty="0"/>
          </a:p>
          <a:p>
            <a:pPr marL="0" indent="0" eaLnBrk="1" hangingPunct="1">
              <a:buFont typeface="Arial" charset="0"/>
              <a:buNone/>
              <a:defRPr/>
            </a:pPr>
            <a:r>
              <a:rPr lang="en-US" sz="2000" dirty="0">
                <a:solidFill>
                  <a:srgbClr val="FF0000"/>
                </a:solidFill>
              </a:rPr>
              <a:t>Advantage :</a:t>
            </a:r>
          </a:p>
          <a:p>
            <a:pPr eaLnBrk="1" hangingPunct="1">
              <a:defRPr/>
            </a:pPr>
            <a:r>
              <a:rPr lang="en-US" sz="2000" dirty="0"/>
              <a:t>Non Disruptive data Migration.</a:t>
            </a:r>
          </a:p>
          <a:p>
            <a:pPr eaLnBrk="1" hangingPunct="1">
              <a:defRPr/>
            </a:pPr>
            <a:r>
              <a:rPr lang="en-US" sz="2000" dirty="0"/>
              <a:t>Improved Utilization : </a:t>
            </a:r>
          </a:p>
          <a:p>
            <a:pPr lvl="1" eaLnBrk="1" hangingPunct="1">
              <a:defRPr/>
            </a:pPr>
            <a:r>
              <a:rPr lang="en-US" sz="2000" dirty="0"/>
              <a:t>Since pooled storage admin no longer search for disk with free space to allocate  to host</a:t>
            </a:r>
          </a:p>
          <a:p>
            <a:pPr lvl="1" eaLnBrk="1" hangingPunct="1">
              <a:defRPr/>
            </a:pPr>
            <a:r>
              <a:rPr lang="en-US" sz="2000" dirty="0">
                <a:solidFill>
                  <a:srgbClr val="00B050"/>
                </a:solidFill>
              </a:rPr>
              <a:t>Thin provisioning </a:t>
            </a:r>
            <a:r>
              <a:rPr lang="en-US" sz="2000" dirty="0"/>
              <a:t> allows assignation of a logical unit (LU) of storage of a given size, but provisioning it only on an as-needed basis.</a:t>
            </a:r>
          </a:p>
        </p:txBody>
      </p:sp>
      <p:sp>
        <p:nvSpPr>
          <p:cNvPr id="18435" name="Rectangle 33"/>
          <p:cNvSpPr>
            <a:spLocks noChangeArrowheads="1"/>
          </p:cNvSpPr>
          <p:nvPr/>
        </p:nvSpPr>
        <p:spPr bwMode="auto">
          <a:xfrm>
            <a:off x="238125" y="2868613"/>
            <a:ext cx="6838950" cy="1009650"/>
          </a:xfrm>
          <a:prstGeom prst="rect">
            <a:avLst/>
          </a:prstGeom>
          <a:noFill/>
          <a:ln w="12700">
            <a:noFill/>
            <a:miter lim="800000"/>
            <a:headEnd/>
            <a:tailEnd/>
          </a:ln>
        </p:spPr>
        <p:txBody>
          <a:bodyPr lIns="0" tIns="0" rIns="0" bIns="0"/>
          <a:lstStyle/>
          <a:p>
            <a:pPr marL="234950" indent="-234950" defTabSz="890588">
              <a:lnSpc>
                <a:spcPct val="80000"/>
              </a:lnSpc>
              <a:buFontTx/>
              <a:buChar char="o"/>
              <a:tabLst>
                <a:tab pos="6985000" algn="l"/>
                <a:tab pos="7185025" algn="l"/>
                <a:tab pos="7837488" algn="l"/>
              </a:tabLst>
            </a:pPr>
            <a:endParaRPr lang="en-US" altLang="en-US" sz="2100">
              <a:solidFill>
                <a:schemeClr val="tx2"/>
              </a:solidFill>
              <a:latin typeface="Calibri" pitchFamily="34"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
          <p:cNvSpPr>
            <a:spLocks noGrp="1" noChangeArrowheads="1"/>
          </p:cNvSpPr>
          <p:nvPr>
            <p:ph type="body" idx="1"/>
          </p:nvPr>
        </p:nvSpPr>
        <p:spPr>
          <a:xfrm>
            <a:off x="434975" y="1146175"/>
            <a:ext cx="8328025" cy="4967288"/>
          </a:xfrm>
        </p:spPr>
        <p:txBody>
          <a:bodyPr>
            <a:spAutoFit/>
          </a:bodyPr>
          <a:lstStyle/>
          <a:p>
            <a:pPr marL="0" indent="0" eaLnBrk="1" hangingPunct="1">
              <a:buFont typeface="Arial" charset="0"/>
              <a:buNone/>
              <a:defRPr/>
            </a:pPr>
            <a:r>
              <a:rPr lang="en-US" sz="2400" b="1" dirty="0">
                <a:solidFill>
                  <a:srgbClr val="FF0000"/>
                </a:solidFill>
              </a:rPr>
              <a:t>(3) Network Virtualization (</a:t>
            </a:r>
            <a:r>
              <a:rPr lang="en-US" sz="2400" b="1" dirty="0" err="1">
                <a:solidFill>
                  <a:srgbClr val="FF0000"/>
                </a:solidFill>
              </a:rPr>
              <a:t>NetV</a:t>
            </a:r>
            <a:r>
              <a:rPr lang="en-US" sz="2400" b="1" dirty="0">
                <a:solidFill>
                  <a:srgbClr val="FF0000"/>
                </a:solidFill>
              </a:rPr>
              <a:t>) </a:t>
            </a:r>
          </a:p>
          <a:p>
            <a:pPr eaLnBrk="1" hangingPunct="1">
              <a:defRPr/>
            </a:pPr>
            <a:endParaRPr lang="en-US" sz="2400" dirty="0"/>
          </a:p>
          <a:p>
            <a:pPr eaLnBrk="1" hangingPunct="1">
              <a:defRPr/>
            </a:pPr>
            <a:r>
              <a:rPr lang="en-US" sz="2400" dirty="0"/>
              <a:t>It </a:t>
            </a:r>
            <a:r>
              <a:rPr lang="en-US" sz="2400" b="1" dirty="0">
                <a:solidFill>
                  <a:srgbClr val="00B050"/>
                </a:solidFill>
              </a:rPr>
              <a:t>lets you control available bandwidth by splitting it into independent channels that can be assigned to specific resources.</a:t>
            </a:r>
          </a:p>
          <a:p>
            <a:pPr eaLnBrk="1" hangingPunct="1">
              <a:defRPr/>
            </a:pPr>
            <a:endParaRPr lang="en-US" sz="2400" dirty="0"/>
          </a:p>
          <a:p>
            <a:pPr eaLnBrk="1" hangingPunct="1">
              <a:defRPr/>
            </a:pPr>
            <a:r>
              <a:rPr lang="en-US" sz="2400" dirty="0"/>
              <a:t>For example, the simplest form of network virtualization is the </a:t>
            </a:r>
            <a:r>
              <a:rPr lang="en-US" sz="2400" b="1" dirty="0">
                <a:solidFill>
                  <a:srgbClr val="00B050"/>
                </a:solidFill>
              </a:rPr>
              <a:t>Virtual Local Area Network (VLAN), </a:t>
            </a:r>
            <a:r>
              <a:rPr lang="en-US" sz="2400" dirty="0"/>
              <a:t>which creates a logical segregation of a physical network.</a:t>
            </a:r>
          </a:p>
          <a:p>
            <a:pPr eaLnBrk="1" hangingPunct="1">
              <a:defRPr/>
            </a:pPr>
            <a:endParaRPr lang="en-US" sz="2400" dirty="0"/>
          </a:p>
          <a:p>
            <a:pPr>
              <a:defRPr/>
            </a:pPr>
            <a:r>
              <a:rPr lang="en-US" sz="2400" dirty="0"/>
              <a:t>In addition, server virtualization products support the creation of virtual network layers within the product itself</a:t>
            </a:r>
          </a:p>
        </p:txBody>
      </p:sp>
      <p:sp>
        <p:nvSpPr>
          <p:cNvPr id="20483" name="Text Box 98"/>
          <p:cNvSpPr txBox="1">
            <a:spLocks noChangeArrowheads="1"/>
          </p:cNvSpPr>
          <p:nvPr/>
        </p:nvSpPr>
        <p:spPr bwMode="auto">
          <a:xfrm>
            <a:off x="4103688" y="1844675"/>
            <a:ext cx="92075" cy="166688"/>
          </a:xfrm>
          <a:prstGeom prst="rect">
            <a:avLst/>
          </a:prstGeom>
          <a:solidFill>
            <a:schemeClr val="bg1"/>
          </a:solidFill>
          <a:ln w="25400" algn="ctr">
            <a:noFill/>
            <a:miter lim="800000"/>
            <a:headEnd/>
            <a:tailEnd/>
          </a:ln>
        </p:spPr>
        <p:txBody>
          <a:bodyPr wrap="none" lIns="45720" tIns="0" rIns="45720" bIns="0">
            <a:spAutoFit/>
          </a:bodyPr>
          <a:lstStyle/>
          <a:p>
            <a:pPr defTabSz="941388" eaLnBrk="1" hangingPunct="1">
              <a:lnSpc>
                <a:spcPct val="90000"/>
              </a:lnSpc>
            </a:pPr>
            <a:endParaRPr lang="en-US" altLang="en-US" sz="1200" b="1">
              <a:solidFill>
                <a:srgbClr val="001636"/>
              </a:solidFill>
              <a:latin typeface="Verdana" pitchFamily="34" charset="0"/>
            </a:endParaRPr>
          </a:p>
        </p:txBody>
      </p:sp>
      <p:sp>
        <p:nvSpPr>
          <p:cNvPr id="20484" name="Text Box 99"/>
          <p:cNvSpPr txBox="1">
            <a:spLocks noChangeArrowheads="1"/>
          </p:cNvSpPr>
          <p:nvPr/>
        </p:nvSpPr>
        <p:spPr bwMode="auto">
          <a:xfrm>
            <a:off x="1371600" y="5994400"/>
            <a:ext cx="92075" cy="166688"/>
          </a:xfrm>
          <a:prstGeom prst="rect">
            <a:avLst/>
          </a:prstGeom>
          <a:solidFill>
            <a:schemeClr val="bg1"/>
          </a:solidFill>
          <a:ln w="25400" algn="ctr">
            <a:noFill/>
            <a:miter lim="800000"/>
            <a:headEnd/>
            <a:tailEnd/>
          </a:ln>
        </p:spPr>
        <p:txBody>
          <a:bodyPr wrap="none" lIns="45720" tIns="0" rIns="45720" bIns="0">
            <a:spAutoFit/>
          </a:bodyPr>
          <a:lstStyle/>
          <a:p>
            <a:pPr defTabSz="941388" eaLnBrk="1" hangingPunct="1">
              <a:lnSpc>
                <a:spcPct val="90000"/>
              </a:lnSpc>
            </a:pPr>
            <a:endParaRPr lang="en-US" altLang="en-US" sz="1200" b="1">
              <a:solidFill>
                <a:srgbClr val="001636"/>
              </a:solidFill>
              <a:latin typeface="Verdan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23" name="Espace réservé du contenu 2"/>
          <p:cNvSpPr>
            <a:spLocks noGrp="1"/>
          </p:cNvSpPr>
          <p:nvPr>
            <p:ph idx="1"/>
          </p:nvPr>
        </p:nvSpPr>
        <p:spPr>
          <a:xfrm>
            <a:off x="457200" y="609600"/>
            <a:ext cx="8229600" cy="5562600"/>
          </a:xfrm>
        </p:spPr>
        <p:txBody>
          <a:bodyPr/>
          <a:lstStyle/>
          <a:p>
            <a:pPr marL="0" indent="0" eaLnBrk="1" hangingPunct="1">
              <a:buFont typeface="Arial" charset="0"/>
              <a:buNone/>
              <a:defRPr/>
            </a:pPr>
            <a:r>
              <a:rPr lang="en-US" sz="2400" b="1" dirty="0">
                <a:solidFill>
                  <a:srgbClr val="FF0000"/>
                </a:solidFill>
              </a:rPr>
              <a:t>(4) Management Virtualization (</a:t>
            </a:r>
            <a:r>
              <a:rPr lang="en-US" sz="2400" b="1" dirty="0" err="1">
                <a:solidFill>
                  <a:srgbClr val="FF0000"/>
                </a:solidFill>
              </a:rPr>
              <a:t>ManageV</a:t>
            </a:r>
            <a:r>
              <a:rPr lang="en-US" sz="2400" b="1" dirty="0">
                <a:solidFill>
                  <a:srgbClr val="FF0000"/>
                </a:solidFill>
              </a:rPr>
              <a:t>) </a:t>
            </a:r>
          </a:p>
          <a:p>
            <a:pPr eaLnBrk="1" hangingPunct="1">
              <a:defRPr/>
            </a:pPr>
            <a:endParaRPr lang="en-US" sz="2400" dirty="0"/>
          </a:p>
          <a:p>
            <a:pPr eaLnBrk="1" hangingPunct="1">
              <a:defRPr/>
            </a:pPr>
            <a:r>
              <a:rPr lang="en-US" sz="2400" dirty="0"/>
              <a:t>It is focused on the technologies that manage the entire datacenter, both physical and virtual, to present one single unified infrastructure for the provision of services.</a:t>
            </a:r>
          </a:p>
          <a:p>
            <a:pPr marL="0" indent="0" eaLnBrk="1" hangingPunct="1">
              <a:buFont typeface="Arial" charset="0"/>
              <a:buNone/>
              <a:defRPr/>
            </a:pPr>
            <a:endParaRPr lang="en-US" sz="2400" dirty="0"/>
          </a:p>
          <a:p>
            <a:pPr marL="0" indent="0" eaLnBrk="1" hangingPunct="1">
              <a:buFont typeface="Arial" charset="0"/>
              <a:buNone/>
              <a:defRPr/>
            </a:pPr>
            <a:r>
              <a:rPr lang="en-US" sz="2400" dirty="0"/>
              <a:t>Two key layers are segregated at all times:</a:t>
            </a:r>
          </a:p>
          <a:p>
            <a:pPr eaLnBrk="1" hangingPunct="1">
              <a:defRPr/>
            </a:pPr>
            <a:r>
              <a:rPr lang="en-US" sz="2400" dirty="0">
                <a:solidFill>
                  <a:srgbClr val="00B0F0"/>
                </a:solidFill>
              </a:rPr>
              <a:t> </a:t>
            </a:r>
            <a:r>
              <a:rPr lang="en-US" sz="2400" b="1" dirty="0">
                <a:solidFill>
                  <a:srgbClr val="00B0F0"/>
                </a:solidFill>
              </a:rPr>
              <a:t>Resource Pools (RP)</a:t>
            </a:r>
            <a:r>
              <a:rPr lang="en-US" sz="2400" dirty="0">
                <a:solidFill>
                  <a:srgbClr val="00B0F0"/>
                </a:solidFill>
              </a:rPr>
              <a:t>, </a:t>
            </a:r>
            <a:r>
              <a:rPr lang="en-US" sz="2400" dirty="0"/>
              <a:t>which includes the collection of hardware resources— host servers, racks, enclosures, storage, and network hardware—that makes up the datacenter infrastructure</a:t>
            </a:r>
          </a:p>
          <a:p>
            <a:pPr eaLnBrk="1" hangingPunct="1">
              <a:defRPr/>
            </a:pPr>
            <a:endParaRPr lang="en-US" sz="2400" dirty="0"/>
          </a:p>
          <a:p>
            <a:pPr eaLnBrk="1" hangingPunct="1">
              <a:defRPr/>
            </a:pPr>
            <a:r>
              <a:rPr lang="en-US" sz="2400" dirty="0"/>
              <a:t> </a:t>
            </a:r>
            <a:r>
              <a:rPr lang="en-US" sz="2400" b="1" dirty="0">
                <a:solidFill>
                  <a:srgbClr val="00B0F0"/>
                </a:solidFill>
              </a:rPr>
              <a:t>Virtual Services Offerings (VSO)</a:t>
            </a:r>
            <a:r>
              <a:rPr lang="en-US" sz="2400" dirty="0">
                <a:solidFill>
                  <a:srgbClr val="00B0F0"/>
                </a:solidFill>
              </a:rPr>
              <a:t>, </a:t>
            </a:r>
            <a:r>
              <a:rPr lang="en-US" sz="2400" dirty="0"/>
              <a:t>or workloads that are made up of the virtual machines—servers and/or desktops—that are client-facing and offer services to end users</a:t>
            </a:r>
            <a:endParaRPr lang="en-US" sz="2400" u="sn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
          <p:cNvSpPr>
            <a:spLocks noGrp="1" noChangeArrowheads="1"/>
          </p:cNvSpPr>
          <p:nvPr>
            <p:ph type="body" idx="1"/>
          </p:nvPr>
        </p:nvSpPr>
        <p:spPr>
          <a:xfrm>
            <a:off x="434975" y="914400"/>
            <a:ext cx="8328025" cy="3859213"/>
          </a:xfrm>
        </p:spPr>
        <p:txBody>
          <a:bodyPr>
            <a:spAutoFit/>
          </a:bodyPr>
          <a:lstStyle/>
          <a:p>
            <a:pPr marL="0" indent="0" eaLnBrk="1" hangingPunct="1">
              <a:buFont typeface="Arial" charset="0"/>
              <a:buNone/>
              <a:defRPr/>
            </a:pPr>
            <a:r>
              <a:rPr lang="en-US" sz="2400" b="1" dirty="0">
                <a:solidFill>
                  <a:srgbClr val="FF0000"/>
                </a:solidFill>
              </a:rPr>
              <a:t>(5) Desktop Virtualization (</a:t>
            </a:r>
            <a:r>
              <a:rPr lang="en-US" sz="2400" b="1" dirty="0" err="1">
                <a:solidFill>
                  <a:srgbClr val="FF0000"/>
                </a:solidFill>
              </a:rPr>
              <a:t>DeskV</a:t>
            </a:r>
            <a:r>
              <a:rPr lang="en-US" sz="2400" b="1" dirty="0">
                <a:solidFill>
                  <a:srgbClr val="FF0000"/>
                </a:solidFill>
              </a:rPr>
              <a:t>) </a:t>
            </a:r>
            <a:endParaRPr lang="en-US" sz="2400" dirty="0"/>
          </a:p>
          <a:p>
            <a:pPr>
              <a:defRPr/>
            </a:pPr>
            <a:endParaRPr lang="en-CA" sz="2400" b="1" dirty="0"/>
          </a:p>
          <a:p>
            <a:pPr>
              <a:defRPr/>
            </a:pPr>
            <a:endParaRPr lang="en-CA" sz="2400" b="1" dirty="0"/>
          </a:p>
          <a:p>
            <a:pPr>
              <a:defRPr/>
            </a:pPr>
            <a:r>
              <a:rPr lang="en-CA" sz="2400" b="1" dirty="0"/>
              <a:t>Desktop virtualization moves desktop computing to virtual machines hosted on servers.</a:t>
            </a:r>
            <a:endParaRPr lang="en-US" sz="2400" dirty="0"/>
          </a:p>
          <a:p>
            <a:pPr>
              <a:defRPr/>
            </a:pPr>
            <a:endParaRPr lang="en-US" sz="2400" dirty="0"/>
          </a:p>
          <a:p>
            <a:pPr>
              <a:defRPr/>
            </a:pPr>
            <a:r>
              <a:rPr lang="en-US" sz="2400" dirty="0"/>
              <a:t>allows you to rely on virtual machines to provision desktop systems.</a:t>
            </a:r>
          </a:p>
          <a:p>
            <a:pPr>
              <a:defRPr/>
            </a:pPr>
            <a:endParaRPr lang="en-US" sz="2400" dirty="0"/>
          </a:p>
        </p:txBody>
      </p:sp>
      <p:sp>
        <p:nvSpPr>
          <p:cNvPr id="23555" name="Text Box 98"/>
          <p:cNvSpPr txBox="1">
            <a:spLocks noChangeArrowheads="1"/>
          </p:cNvSpPr>
          <p:nvPr/>
        </p:nvSpPr>
        <p:spPr bwMode="auto">
          <a:xfrm>
            <a:off x="4103688" y="1844675"/>
            <a:ext cx="92075" cy="166688"/>
          </a:xfrm>
          <a:prstGeom prst="rect">
            <a:avLst/>
          </a:prstGeom>
          <a:solidFill>
            <a:schemeClr val="bg1"/>
          </a:solidFill>
          <a:ln w="25400" algn="ctr">
            <a:noFill/>
            <a:miter lim="800000"/>
            <a:headEnd/>
            <a:tailEnd/>
          </a:ln>
        </p:spPr>
        <p:txBody>
          <a:bodyPr wrap="none" lIns="45720" tIns="0" rIns="45720" bIns="0">
            <a:spAutoFit/>
          </a:bodyPr>
          <a:lstStyle/>
          <a:p>
            <a:pPr defTabSz="941388" eaLnBrk="1" hangingPunct="1">
              <a:lnSpc>
                <a:spcPct val="90000"/>
              </a:lnSpc>
            </a:pPr>
            <a:endParaRPr lang="en-US" altLang="en-US" sz="1200" b="1">
              <a:solidFill>
                <a:srgbClr val="001636"/>
              </a:solidFill>
              <a:latin typeface="Verdana" pitchFamily="34" charset="0"/>
            </a:endParaRPr>
          </a:p>
        </p:txBody>
      </p:sp>
      <p:sp>
        <p:nvSpPr>
          <p:cNvPr id="23556" name="Text Box 99"/>
          <p:cNvSpPr txBox="1">
            <a:spLocks noChangeArrowheads="1"/>
          </p:cNvSpPr>
          <p:nvPr/>
        </p:nvSpPr>
        <p:spPr bwMode="auto">
          <a:xfrm>
            <a:off x="1371600" y="5994400"/>
            <a:ext cx="92075" cy="166688"/>
          </a:xfrm>
          <a:prstGeom prst="rect">
            <a:avLst/>
          </a:prstGeom>
          <a:solidFill>
            <a:schemeClr val="bg1"/>
          </a:solidFill>
          <a:ln w="25400" algn="ctr">
            <a:noFill/>
            <a:miter lim="800000"/>
            <a:headEnd/>
            <a:tailEnd/>
          </a:ln>
        </p:spPr>
        <p:txBody>
          <a:bodyPr wrap="none" lIns="45720" tIns="0" rIns="45720" bIns="0">
            <a:spAutoFit/>
          </a:bodyPr>
          <a:lstStyle/>
          <a:p>
            <a:pPr defTabSz="941388" eaLnBrk="1" hangingPunct="1">
              <a:lnSpc>
                <a:spcPct val="90000"/>
              </a:lnSpc>
            </a:pPr>
            <a:endParaRPr lang="en-US" altLang="en-US" sz="1200" b="1">
              <a:solidFill>
                <a:srgbClr val="001636"/>
              </a:solidFill>
              <a:latin typeface="Verdan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CA" altLang="en-US" sz="2200"/>
              <a:t>Virtualization is all about layers of abstraction </a:t>
            </a:r>
          </a:p>
        </p:txBody>
      </p:sp>
      <p:sp>
        <p:nvSpPr>
          <p:cNvPr id="25603" name="Rectangle 3"/>
          <p:cNvSpPr>
            <a:spLocks noGrp="1" noChangeArrowheads="1"/>
          </p:cNvSpPr>
          <p:nvPr>
            <p:ph type="body" sz="half" idx="4294967295"/>
          </p:nvPr>
        </p:nvSpPr>
        <p:spPr>
          <a:xfrm>
            <a:off x="387350" y="4160838"/>
            <a:ext cx="5710238" cy="847725"/>
          </a:xfrm>
        </p:spPr>
        <p:txBody>
          <a:bodyPr/>
          <a:lstStyle/>
          <a:p>
            <a:r>
              <a:rPr lang="en-CA" altLang="en-US" sz="1600"/>
              <a:t>Virtualization inserts a layer of abstraction between system layers. The system layer above interacts with an abstraction rather than something “real”.</a:t>
            </a:r>
          </a:p>
        </p:txBody>
      </p:sp>
      <p:sp>
        <p:nvSpPr>
          <p:cNvPr id="25604" name="Text Box 5"/>
          <p:cNvSpPr txBox="1">
            <a:spLocks noChangeArrowheads="1"/>
          </p:cNvSpPr>
          <p:nvPr/>
        </p:nvSpPr>
        <p:spPr bwMode="auto">
          <a:xfrm>
            <a:off x="4483100" y="190500"/>
            <a:ext cx="4394200" cy="304800"/>
          </a:xfrm>
          <a:prstGeom prst="rect">
            <a:avLst/>
          </a:prstGeom>
          <a:noFill/>
          <a:ln w="9525">
            <a:noFill/>
            <a:miter lim="800000"/>
            <a:headEnd/>
            <a:tailEnd/>
          </a:ln>
        </p:spPr>
        <p:txBody>
          <a:bodyPr>
            <a:spAutoFit/>
          </a:bodyPr>
          <a:lstStyle/>
          <a:p>
            <a:pPr algn="r" eaLnBrk="1" hangingPunct="1">
              <a:buFont typeface="Wingdings 3" pitchFamily="18" charset="2"/>
              <a:buNone/>
            </a:pPr>
            <a:r>
              <a:rPr lang="en-US" altLang="en-US" sz="1400" b="1">
                <a:solidFill>
                  <a:schemeClr val="bg1"/>
                </a:solidFill>
              </a:rPr>
              <a:t>Key Definitions for Desktop Virtualization</a:t>
            </a:r>
            <a:endParaRPr lang="en-CA" altLang="en-US" sz="1400" b="1">
              <a:solidFill>
                <a:schemeClr val="bg1"/>
              </a:solidFill>
            </a:endParaRPr>
          </a:p>
        </p:txBody>
      </p:sp>
      <p:sp>
        <p:nvSpPr>
          <p:cNvPr id="25605" name="Rectangle 5"/>
          <p:cNvSpPr>
            <a:spLocks noChangeArrowheads="1"/>
          </p:cNvSpPr>
          <p:nvPr/>
        </p:nvSpPr>
        <p:spPr bwMode="auto">
          <a:xfrm>
            <a:off x="390525" y="1527175"/>
            <a:ext cx="5589588" cy="312738"/>
          </a:xfrm>
          <a:prstGeom prst="rect">
            <a:avLst/>
          </a:prstGeom>
          <a:noFill/>
          <a:ln w="9525" algn="ctr">
            <a:noFill/>
            <a:miter lim="800000"/>
            <a:headEnd/>
            <a:tailEnd/>
          </a:ln>
        </p:spPr>
        <p:txBody>
          <a:bodyPr>
            <a:spAutoFit/>
          </a:bodyPr>
          <a:lstStyle/>
          <a:p>
            <a:pPr marL="342900" indent="-342900" eaLnBrk="1" hangingPunct="1"/>
            <a:r>
              <a:rPr lang="en-CA" altLang="en-US" sz="1600"/>
              <a:t>A desktop computer is comprised of four system layers:</a:t>
            </a:r>
          </a:p>
        </p:txBody>
      </p:sp>
      <p:graphicFrame>
        <p:nvGraphicFramePr>
          <p:cNvPr id="6177" name="Group 33"/>
          <p:cNvGraphicFramePr>
            <a:graphicFrameLocks noGrp="1"/>
          </p:cNvGraphicFramePr>
          <p:nvPr/>
        </p:nvGraphicFramePr>
        <p:xfrm>
          <a:off x="842963" y="1909763"/>
          <a:ext cx="5070475" cy="2220911"/>
        </p:xfrm>
        <a:graphic>
          <a:graphicData uri="http://schemas.openxmlformats.org/drawingml/2006/table">
            <a:tbl>
              <a:tblPr/>
              <a:tblGrid>
                <a:gridCol w="1192212">
                  <a:extLst>
                    <a:ext uri="{9D8B030D-6E8A-4147-A177-3AD203B41FA5}">
                      <a16:colId xmlns:a16="http://schemas.microsoft.com/office/drawing/2014/main" val="20000"/>
                    </a:ext>
                  </a:extLst>
                </a:gridCol>
                <a:gridCol w="3878263">
                  <a:extLst>
                    <a:ext uri="{9D8B030D-6E8A-4147-A177-3AD203B41FA5}">
                      <a16:colId xmlns:a16="http://schemas.microsoft.com/office/drawing/2014/main" val="20001"/>
                    </a:ext>
                  </a:extLst>
                </a:gridCol>
              </a:tblGrid>
              <a:tr h="459438">
                <a:tc>
                  <a:txBody>
                    <a:bodyPr/>
                    <a:lstStyle/>
                    <a:p>
                      <a:pPr marL="0" marR="0" lvl="0" indent="0" algn="l" defTabSz="914400" rtl="0" eaLnBrk="0" fontAlgn="base" latinLnBrk="0" hangingPunct="0">
                        <a:lnSpc>
                          <a:spcPct val="100000"/>
                        </a:lnSpc>
                        <a:spcBef>
                          <a:spcPct val="20000"/>
                        </a:spcBef>
                        <a:spcAft>
                          <a:spcPct val="0"/>
                        </a:spcAft>
                        <a:buClr>
                          <a:srgbClr val="CD7C0A"/>
                        </a:buClr>
                        <a:buSzPct val="80000"/>
                        <a:buFont typeface="Wingdings 3" pitchFamily="18" charset="2"/>
                        <a:buNone/>
                        <a:tabLst/>
                      </a:pPr>
                      <a:r>
                        <a:rPr kumimoji="0" lang="en-CA" sz="1200" b="1" i="0" u="none" strike="noStrike" cap="none" normalizeH="0" baseline="0">
                          <a:ln>
                            <a:noFill/>
                          </a:ln>
                          <a:solidFill>
                            <a:srgbClr val="1B2A3F"/>
                          </a:solidFill>
                          <a:effectLst/>
                          <a:latin typeface="Arial" pitchFamily="34" charset="0"/>
                        </a:rPr>
                        <a:t>Physical Machine</a:t>
                      </a:r>
                      <a:endParaRPr kumimoji="0" lang="en-US" sz="1200" b="0" i="0" u="none" strike="noStrike" cap="none" normalizeH="0" baseline="0">
                        <a:ln>
                          <a:noFill/>
                        </a:ln>
                        <a:solidFill>
                          <a:srgbClr val="1B2A3F"/>
                        </a:solidFill>
                        <a:effectLst/>
                        <a:latin typeface="Arial" pitchFamily="34" charset="0"/>
                      </a:endParaRPr>
                    </a:p>
                  </a:txBody>
                  <a:tcPr marL="90000" marR="90000" marT="46808" marB="468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
                          <a:srgbClr val="CD7C0A"/>
                        </a:buClr>
                        <a:buSzPct val="80000"/>
                        <a:buFont typeface="Wingdings 3" pitchFamily="18" charset="2"/>
                        <a:buNone/>
                        <a:tabLst/>
                      </a:pPr>
                      <a:r>
                        <a:rPr kumimoji="0" lang="en-CA" sz="1200" b="0" i="0" u="none" strike="noStrike" cap="none" normalizeH="0" baseline="0">
                          <a:ln>
                            <a:noFill/>
                          </a:ln>
                          <a:solidFill>
                            <a:srgbClr val="1B2A3F"/>
                          </a:solidFill>
                          <a:effectLst/>
                          <a:latin typeface="Arial" pitchFamily="34" charset="0"/>
                        </a:rPr>
                        <a:t>The processor, memory, and storage that sits on the desk. </a:t>
                      </a:r>
                      <a:endParaRPr kumimoji="0" lang="en-US" sz="1200" b="0" i="0" u="none" strike="noStrike" cap="none" normalizeH="0" baseline="0">
                        <a:ln>
                          <a:noFill/>
                        </a:ln>
                        <a:solidFill>
                          <a:srgbClr val="1B2A3F"/>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9B2"/>
                    </a:solidFill>
                  </a:tcPr>
                </a:tc>
                <a:extLst>
                  <a:ext uri="{0D108BD9-81ED-4DB2-BD59-A6C34878D82A}">
                    <a16:rowId xmlns:a16="http://schemas.microsoft.com/office/drawing/2014/main" val="10000"/>
                  </a:ext>
                </a:extLst>
              </a:tr>
              <a:tr h="481095">
                <a:tc>
                  <a:txBody>
                    <a:bodyPr/>
                    <a:lstStyle/>
                    <a:p>
                      <a:pPr marL="0" marR="0" lvl="0" indent="0" algn="l" defTabSz="914400" rtl="0" eaLnBrk="0" fontAlgn="base" latinLnBrk="0" hangingPunct="0">
                        <a:lnSpc>
                          <a:spcPct val="100000"/>
                        </a:lnSpc>
                        <a:spcBef>
                          <a:spcPct val="20000"/>
                        </a:spcBef>
                        <a:spcAft>
                          <a:spcPct val="0"/>
                        </a:spcAft>
                        <a:buClr>
                          <a:srgbClr val="CD7C0A"/>
                        </a:buClr>
                        <a:buSzPct val="80000"/>
                        <a:buFont typeface="Wingdings 3" pitchFamily="18" charset="2"/>
                        <a:buNone/>
                        <a:tabLst/>
                      </a:pPr>
                      <a:r>
                        <a:rPr kumimoji="0" lang="en-CA" sz="1200" b="1" i="0" u="none" strike="noStrike" cap="none" normalizeH="0" baseline="0">
                          <a:ln>
                            <a:noFill/>
                          </a:ln>
                          <a:solidFill>
                            <a:srgbClr val="1B2A3F"/>
                          </a:solidFill>
                          <a:effectLst/>
                          <a:latin typeface="Arial" pitchFamily="34" charset="0"/>
                        </a:rPr>
                        <a:t>Operating System</a:t>
                      </a:r>
                      <a:endParaRPr kumimoji="0" lang="en-US" sz="1200" b="1" i="0" u="none" strike="noStrike" cap="none" normalizeH="0" baseline="0">
                        <a:ln>
                          <a:noFill/>
                        </a:ln>
                        <a:solidFill>
                          <a:srgbClr val="1B2A3F"/>
                        </a:solidFill>
                        <a:effectLst/>
                        <a:latin typeface="Arial" pitchFamily="34" charset="0"/>
                      </a:endParaRPr>
                    </a:p>
                  </a:txBody>
                  <a:tcPr marL="90000" marR="90000" marT="46808" marB="468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
                          <a:srgbClr val="CD7C0A"/>
                        </a:buClr>
                        <a:buSzPct val="80000"/>
                        <a:buFont typeface="Wingdings 3" pitchFamily="18" charset="2"/>
                        <a:buNone/>
                        <a:tabLst/>
                      </a:pPr>
                      <a:r>
                        <a:rPr kumimoji="0" lang="en-CA" sz="1200" b="0" i="0" u="none" strike="noStrike" cap="none" normalizeH="0" baseline="0">
                          <a:ln>
                            <a:noFill/>
                          </a:ln>
                          <a:solidFill>
                            <a:srgbClr val="1B2A3F"/>
                          </a:solidFill>
                          <a:effectLst/>
                          <a:latin typeface="Arial" pitchFamily="34" charset="0"/>
                        </a:rPr>
                        <a:t>Typically Microsoft Windows but could also be a desktop Linux variant or the Mac OS.</a:t>
                      </a:r>
                      <a:endParaRPr kumimoji="0" lang="en-US" sz="1200" b="0" i="0" u="none" strike="noStrike" cap="none" normalizeH="0" baseline="0">
                        <a:ln>
                          <a:noFill/>
                        </a:ln>
                        <a:solidFill>
                          <a:srgbClr val="1B2A3F"/>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9B2"/>
                    </a:solidFill>
                  </a:tcPr>
                </a:tc>
                <a:extLst>
                  <a:ext uri="{0D108BD9-81ED-4DB2-BD59-A6C34878D82A}">
                    <a16:rowId xmlns:a16="http://schemas.microsoft.com/office/drawing/2014/main" val="10001"/>
                  </a:ext>
                </a:extLst>
              </a:tr>
              <a:tr h="640189">
                <a:tc>
                  <a:txBody>
                    <a:bodyPr/>
                    <a:lstStyle/>
                    <a:p>
                      <a:pPr marL="0" marR="0" lvl="0" indent="0" algn="l" defTabSz="914400" rtl="0" eaLnBrk="0" fontAlgn="base" latinLnBrk="0" hangingPunct="0">
                        <a:lnSpc>
                          <a:spcPct val="100000"/>
                        </a:lnSpc>
                        <a:spcBef>
                          <a:spcPct val="20000"/>
                        </a:spcBef>
                        <a:spcAft>
                          <a:spcPct val="0"/>
                        </a:spcAft>
                        <a:buClr>
                          <a:srgbClr val="CD7C0A"/>
                        </a:buClr>
                        <a:buSzPct val="80000"/>
                        <a:buFont typeface="Wingdings 3" pitchFamily="18" charset="2"/>
                        <a:buNone/>
                        <a:tabLst/>
                      </a:pPr>
                      <a:r>
                        <a:rPr kumimoji="0" lang="en-CA" sz="1200" b="1" i="0" u="none" strike="noStrike" cap="none" normalizeH="0" baseline="0">
                          <a:ln>
                            <a:noFill/>
                          </a:ln>
                          <a:solidFill>
                            <a:srgbClr val="1B2A3F"/>
                          </a:solidFill>
                          <a:effectLst/>
                          <a:latin typeface="Arial" pitchFamily="34" charset="0"/>
                        </a:rPr>
                        <a:t>Applications</a:t>
                      </a:r>
                      <a:endParaRPr kumimoji="0" lang="en-US" sz="1200" b="0" i="0" u="none" strike="noStrike" cap="none" normalizeH="0" baseline="0">
                        <a:ln>
                          <a:noFill/>
                        </a:ln>
                        <a:solidFill>
                          <a:srgbClr val="1B2A3F"/>
                        </a:solidFill>
                        <a:effectLst/>
                        <a:latin typeface="Arial" pitchFamily="34" charset="0"/>
                      </a:endParaRPr>
                    </a:p>
                  </a:txBody>
                  <a:tcPr marL="90000" marR="90000" marT="46808" marB="468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
                          <a:srgbClr val="CD7C0A"/>
                        </a:buClr>
                        <a:buSzPct val="80000"/>
                        <a:buFont typeface="Wingdings 3" pitchFamily="18" charset="2"/>
                        <a:buNone/>
                        <a:tabLst/>
                      </a:pPr>
                      <a:r>
                        <a:rPr kumimoji="0" lang="en-US" sz="1200" b="0" i="0" u="none" strike="noStrike" cap="none" normalizeH="0" baseline="0">
                          <a:ln>
                            <a:noFill/>
                          </a:ln>
                          <a:solidFill>
                            <a:srgbClr val="1B2A3F"/>
                          </a:solidFill>
                          <a:effectLst/>
                          <a:latin typeface="Arial" pitchFamily="34" charset="0"/>
                        </a:rPr>
                        <a:t>Such as an e-mail client, word processor, spreadsheet, or enterprise application client (example: client side application for a CRM system).</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9B2"/>
                    </a:solidFill>
                  </a:tcPr>
                </a:tc>
                <a:extLst>
                  <a:ext uri="{0D108BD9-81ED-4DB2-BD59-A6C34878D82A}">
                    <a16:rowId xmlns:a16="http://schemas.microsoft.com/office/drawing/2014/main" val="10002"/>
                  </a:ext>
                </a:extLst>
              </a:tr>
              <a:tr h="640189">
                <a:tc>
                  <a:txBody>
                    <a:bodyPr/>
                    <a:lstStyle/>
                    <a:p>
                      <a:pPr marL="0" marR="0" lvl="0" indent="0" algn="l" defTabSz="914400" rtl="0" eaLnBrk="0" fontAlgn="base" latinLnBrk="0" hangingPunct="0">
                        <a:lnSpc>
                          <a:spcPct val="100000"/>
                        </a:lnSpc>
                        <a:spcBef>
                          <a:spcPct val="20000"/>
                        </a:spcBef>
                        <a:spcAft>
                          <a:spcPct val="0"/>
                        </a:spcAft>
                        <a:buClr>
                          <a:srgbClr val="CD7C0A"/>
                        </a:buClr>
                        <a:buSzPct val="80000"/>
                        <a:buFont typeface="Wingdings 3" pitchFamily="18" charset="2"/>
                        <a:buNone/>
                        <a:tabLst/>
                      </a:pPr>
                      <a:r>
                        <a:rPr kumimoji="0" lang="en-US" sz="1200" b="1" i="0" u="none" strike="noStrike" cap="none" normalizeH="0" baseline="0">
                          <a:ln>
                            <a:noFill/>
                          </a:ln>
                          <a:solidFill>
                            <a:srgbClr val="1B2A3F"/>
                          </a:solidFill>
                          <a:effectLst/>
                          <a:latin typeface="Arial" pitchFamily="34" charset="0"/>
                        </a:rPr>
                        <a:t>Presentation</a:t>
                      </a:r>
                    </a:p>
                  </a:txBody>
                  <a:tcPr marL="90000" marR="90000" marT="46808" marB="468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
                          <a:srgbClr val="CD7C0A"/>
                        </a:buClr>
                        <a:buSzPct val="80000"/>
                        <a:buFont typeface="Wingdings 3" pitchFamily="18" charset="2"/>
                        <a:buNone/>
                        <a:tabLst/>
                      </a:pPr>
                      <a:r>
                        <a:rPr kumimoji="0" lang="en-US" sz="1200" b="0" i="0" u="none" strike="noStrike" cap="none" normalizeH="0" baseline="0">
                          <a:ln>
                            <a:noFill/>
                          </a:ln>
                          <a:solidFill>
                            <a:srgbClr val="1B2A3F"/>
                          </a:solidFill>
                          <a:effectLst/>
                          <a:latin typeface="Arial" pitchFamily="34" charset="0"/>
                        </a:rPr>
                        <a:t>The user interface including what is presented on the desktop monitor and interacted with via input devices (keyboard, mouse). </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E9B2"/>
                    </a:solidFill>
                  </a:tcPr>
                </a:tc>
                <a:extLst>
                  <a:ext uri="{0D108BD9-81ED-4DB2-BD59-A6C34878D82A}">
                    <a16:rowId xmlns:a16="http://schemas.microsoft.com/office/drawing/2014/main" val="10003"/>
                  </a:ext>
                </a:extLst>
              </a:tr>
            </a:tbl>
          </a:graphicData>
        </a:graphic>
      </p:graphicFrame>
      <p:grpSp>
        <p:nvGrpSpPr>
          <p:cNvPr id="25623" name="Group 29"/>
          <p:cNvGrpSpPr>
            <a:grpSpLocks/>
          </p:cNvGrpSpPr>
          <p:nvPr/>
        </p:nvGrpSpPr>
        <p:grpSpPr bwMode="auto">
          <a:xfrm>
            <a:off x="617538" y="5030788"/>
            <a:ext cx="5238750" cy="1165225"/>
            <a:chOff x="4516" y="785"/>
            <a:chExt cx="1133" cy="2295"/>
          </a:xfrm>
        </p:grpSpPr>
        <p:sp>
          <p:nvSpPr>
            <p:cNvPr id="25630" name="AutoShape 30"/>
            <p:cNvSpPr>
              <a:spLocks noChangeArrowheads="1"/>
            </p:cNvSpPr>
            <p:nvPr/>
          </p:nvSpPr>
          <p:spPr bwMode="auto">
            <a:xfrm>
              <a:off x="4516" y="785"/>
              <a:ext cx="1133" cy="2254"/>
            </a:xfrm>
            <a:prstGeom prst="roundRect">
              <a:avLst>
                <a:gd name="adj" fmla="val 16667"/>
              </a:avLst>
            </a:prstGeom>
            <a:solidFill>
              <a:srgbClr val="87503D"/>
            </a:solidFill>
            <a:ln w="9525">
              <a:solidFill>
                <a:srgbClr val="87503D"/>
              </a:solidFill>
              <a:round/>
              <a:headEnd/>
              <a:tailEnd/>
            </a:ln>
          </p:spPr>
          <p:txBody>
            <a:bodyPr wrap="none" anchor="ctr"/>
            <a:lstStyle/>
            <a:p>
              <a:pPr eaLnBrk="1" hangingPunct="1"/>
              <a:endParaRPr lang="en-CA" altLang="en-US" sz="1600"/>
            </a:p>
          </p:txBody>
        </p:sp>
        <p:sp>
          <p:nvSpPr>
            <p:cNvPr id="25631" name="Text Box 31"/>
            <p:cNvSpPr txBox="1">
              <a:spLocks noChangeArrowheads="1"/>
            </p:cNvSpPr>
            <p:nvPr/>
          </p:nvSpPr>
          <p:spPr bwMode="auto">
            <a:xfrm>
              <a:off x="4527" y="804"/>
              <a:ext cx="1100" cy="2276"/>
            </a:xfrm>
            <a:prstGeom prst="rect">
              <a:avLst/>
            </a:prstGeom>
            <a:noFill/>
            <a:ln w="9525">
              <a:noFill/>
              <a:miter lim="800000"/>
              <a:headEnd/>
              <a:tailEnd/>
            </a:ln>
          </p:spPr>
          <p:txBody>
            <a:bodyPr>
              <a:spAutoFit/>
            </a:bodyPr>
            <a:lstStyle/>
            <a:p>
              <a:pPr algn="ctr" eaLnBrk="1" hangingPunct="1">
                <a:buFont typeface="Wingdings 3" pitchFamily="18" charset="2"/>
                <a:buNone/>
              </a:pPr>
              <a:r>
                <a:rPr lang="en-US" altLang="en-US" sz="1400" b="1">
                  <a:solidFill>
                    <a:schemeClr val="bg1"/>
                  </a:solidFill>
                  <a:ea typeface="Gulim" pitchFamily="34" charset="-127"/>
                </a:rPr>
                <a:t>Example:</a:t>
              </a:r>
              <a:r>
                <a:rPr lang="en-US" altLang="en-US" sz="1400">
                  <a:solidFill>
                    <a:schemeClr val="bg1"/>
                  </a:solidFill>
                  <a:ea typeface="Gulim" pitchFamily="34" charset="-127"/>
                </a:rPr>
                <a:t> In presentation virtualization (such as Terminal Services) the user interacts with a presentation of an application on their desktop. But the “real” application, OS, and physical layers behind the presentation are not on the desktop but on a server located somewhere else. </a:t>
              </a:r>
              <a:endParaRPr lang="en-CA" altLang="en-US" sz="1400">
                <a:solidFill>
                  <a:schemeClr val="bg1"/>
                </a:solidFill>
                <a:ea typeface="Gulim" pitchFamily="34" charset="-127"/>
              </a:endParaRPr>
            </a:p>
          </p:txBody>
        </p:sp>
      </p:grpSp>
      <p:grpSp>
        <p:nvGrpSpPr>
          <p:cNvPr id="25624" name="Group 26"/>
          <p:cNvGrpSpPr>
            <a:grpSpLocks/>
          </p:cNvGrpSpPr>
          <p:nvPr/>
        </p:nvGrpSpPr>
        <p:grpSpPr bwMode="auto">
          <a:xfrm>
            <a:off x="6094413" y="1631950"/>
            <a:ext cx="2870200" cy="4298950"/>
            <a:chOff x="291" y="896"/>
            <a:chExt cx="1808" cy="2708"/>
          </a:xfrm>
        </p:grpSpPr>
        <p:pic>
          <p:nvPicPr>
            <p:cNvPr id="25625" name="Picture 27"/>
            <p:cNvPicPr>
              <a:picLocks noChangeAspect="1" noChangeArrowheads="1"/>
            </p:cNvPicPr>
            <p:nvPr/>
          </p:nvPicPr>
          <p:blipFill>
            <a:blip r:embed="rId3" cstate="print"/>
            <a:srcRect/>
            <a:stretch>
              <a:fillRect/>
            </a:stretch>
          </p:blipFill>
          <p:spPr bwMode="auto">
            <a:xfrm>
              <a:off x="291" y="1662"/>
              <a:ext cx="1808" cy="1942"/>
            </a:xfrm>
            <a:prstGeom prst="rect">
              <a:avLst/>
            </a:prstGeom>
            <a:noFill/>
            <a:ln w="9525" algn="ctr">
              <a:noFill/>
              <a:miter lim="800000"/>
              <a:headEnd/>
              <a:tailEnd/>
            </a:ln>
          </p:spPr>
        </p:pic>
        <p:pic>
          <p:nvPicPr>
            <p:cNvPr id="25626" name="Picture 28" descr="MCj04242360000[1]"/>
            <p:cNvPicPr>
              <a:picLocks noChangeAspect="1" noChangeArrowheads="1"/>
            </p:cNvPicPr>
            <p:nvPr/>
          </p:nvPicPr>
          <p:blipFill>
            <a:blip r:embed="rId4" cstate="print">
              <a:grayscl/>
            </a:blip>
            <a:srcRect/>
            <a:stretch>
              <a:fillRect/>
            </a:stretch>
          </p:blipFill>
          <p:spPr bwMode="auto">
            <a:xfrm>
              <a:off x="854" y="896"/>
              <a:ext cx="682" cy="682"/>
            </a:xfrm>
            <a:prstGeom prst="rect">
              <a:avLst/>
            </a:prstGeom>
            <a:noFill/>
            <a:ln w="9525">
              <a:noFill/>
              <a:miter lim="800000"/>
              <a:headEnd/>
              <a:tailEnd/>
            </a:ln>
          </p:spPr>
        </p:pic>
        <p:sp>
          <p:nvSpPr>
            <p:cNvPr id="25627" name="Text Box 29"/>
            <p:cNvSpPr txBox="1">
              <a:spLocks noChangeArrowheads="1"/>
            </p:cNvSpPr>
            <p:nvPr/>
          </p:nvSpPr>
          <p:spPr bwMode="auto">
            <a:xfrm>
              <a:off x="777" y="1558"/>
              <a:ext cx="833" cy="144"/>
            </a:xfrm>
            <a:prstGeom prst="rect">
              <a:avLst/>
            </a:prstGeom>
            <a:noFill/>
            <a:ln w="9525" algn="ctr">
              <a:noFill/>
              <a:miter lim="800000"/>
              <a:headEnd/>
              <a:tailEnd/>
            </a:ln>
          </p:spPr>
          <p:txBody>
            <a:bodyPr wrap="none">
              <a:spAutoFit/>
            </a:bodyPr>
            <a:lstStyle/>
            <a:p>
              <a:pPr marL="342900" indent="-342900" eaLnBrk="1" hangingPunct="1">
                <a:buFont typeface="Wingdings 3" pitchFamily="18" charset="2"/>
                <a:buNone/>
              </a:pPr>
              <a:r>
                <a:rPr lang="en-US" altLang="en-US" sz="1000" b="1">
                  <a:solidFill>
                    <a:srgbClr val="1B2A3F"/>
                  </a:solidFill>
                </a:rPr>
                <a:t>Presentation Layer</a:t>
              </a:r>
            </a:p>
          </p:txBody>
        </p:sp>
        <p:sp>
          <p:nvSpPr>
            <p:cNvPr id="25628" name="AutoShape 30"/>
            <p:cNvSpPr>
              <a:spLocks noChangeArrowheads="1"/>
            </p:cNvSpPr>
            <p:nvPr/>
          </p:nvSpPr>
          <p:spPr bwMode="auto">
            <a:xfrm>
              <a:off x="307" y="1267"/>
              <a:ext cx="1788" cy="408"/>
            </a:xfrm>
            <a:prstGeom prst="triangle">
              <a:avLst>
                <a:gd name="adj" fmla="val 50000"/>
              </a:avLst>
            </a:prstGeom>
            <a:solidFill>
              <a:schemeClr val="tx1">
                <a:alpha val="18039"/>
              </a:schemeClr>
            </a:solidFill>
            <a:ln w="9525" algn="ctr">
              <a:noFill/>
              <a:miter lim="800000"/>
              <a:headEnd/>
              <a:tailEnd/>
            </a:ln>
          </p:spPr>
          <p:txBody>
            <a:bodyPr wrap="none" anchor="ctr"/>
            <a:lstStyle/>
            <a:p>
              <a:pPr eaLnBrk="1" hangingPunct="1"/>
              <a:endParaRPr lang="en-US" altLang="en-US"/>
            </a:p>
          </p:txBody>
        </p:sp>
        <p:pic>
          <p:nvPicPr>
            <p:cNvPr id="25629" name="Picture 31" descr="xplunadesktop"/>
            <p:cNvPicPr>
              <a:picLocks noChangeAspect="1" noChangeArrowheads="1"/>
            </p:cNvPicPr>
            <p:nvPr/>
          </p:nvPicPr>
          <p:blipFill>
            <a:blip r:embed="rId5" cstate="print"/>
            <a:srcRect/>
            <a:stretch>
              <a:fillRect/>
            </a:stretch>
          </p:blipFill>
          <p:spPr bwMode="auto">
            <a:xfrm>
              <a:off x="888" y="956"/>
              <a:ext cx="589" cy="368"/>
            </a:xfrm>
            <a:prstGeom prst="rect">
              <a:avLst/>
            </a:prstGeom>
            <a:noFill/>
            <a:ln w="9525">
              <a:noFill/>
              <a:miter lim="800000"/>
              <a:headEnd/>
              <a:tailEn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CA" altLang="en-US" sz="2200"/>
              <a:t>Different abstractions for different kinds of virtualization</a:t>
            </a:r>
          </a:p>
        </p:txBody>
      </p:sp>
      <p:sp>
        <p:nvSpPr>
          <p:cNvPr id="27651" name="Text Box 5"/>
          <p:cNvSpPr txBox="1">
            <a:spLocks noChangeArrowheads="1"/>
          </p:cNvSpPr>
          <p:nvPr/>
        </p:nvSpPr>
        <p:spPr bwMode="auto">
          <a:xfrm>
            <a:off x="4483100" y="190500"/>
            <a:ext cx="4394200" cy="304800"/>
          </a:xfrm>
          <a:prstGeom prst="rect">
            <a:avLst/>
          </a:prstGeom>
          <a:noFill/>
          <a:ln w="9525">
            <a:noFill/>
            <a:miter lim="800000"/>
            <a:headEnd/>
            <a:tailEnd/>
          </a:ln>
        </p:spPr>
        <p:txBody>
          <a:bodyPr>
            <a:spAutoFit/>
          </a:bodyPr>
          <a:lstStyle/>
          <a:p>
            <a:pPr algn="r" eaLnBrk="1" hangingPunct="1">
              <a:buFont typeface="Wingdings 3" pitchFamily="18" charset="2"/>
              <a:buNone/>
            </a:pPr>
            <a:r>
              <a:rPr lang="en-US" altLang="en-US" sz="1400" b="1">
                <a:solidFill>
                  <a:schemeClr val="bg1"/>
                </a:solidFill>
              </a:rPr>
              <a:t>Key Definitions for Desktop Virtualization</a:t>
            </a:r>
            <a:endParaRPr lang="en-CA" altLang="en-US" sz="1400" b="1">
              <a:solidFill>
                <a:schemeClr val="bg1"/>
              </a:solidFill>
            </a:endParaRPr>
          </a:p>
        </p:txBody>
      </p:sp>
      <p:grpSp>
        <p:nvGrpSpPr>
          <p:cNvPr id="27652" name="Group 4"/>
          <p:cNvGrpSpPr>
            <a:grpSpLocks/>
          </p:cNvGrpSpPr>
          <p:nvPr/>
        </p:nvGrpSpPr>
        <p:grpSpPr bwMode="auto">
          <a:xfrm>
            <a:off x="6164263" y="1589088"/>
            <a:ext cx="2633662" cy="4538662"/>
            <a:chOff x="3595" y="788"/>
            <a:chExt cx="1659" cy="2859"/>
          </a:xfrm>
        </p:grpSpPr>
        <p:pic>
          <p:nvPicPr>
            <p:cNvPr id="27654" name="Picture 5" descr="MCj04242360000[1]"/>
            <p:cNvPicPr>
              <a:picLocks noChangeAspect="1" noChangeArrowheads="1"/>
            </p:cNvPicPr>
            <p:nvPr/>
          </p:nvPicPr>
          <p:blipFill>
            <a:blip r:embed="rId3" cstate="print">
              <a:grayscl/>
            </a:blip>
            <a:srcRect/>
            <a:stretch>
              <a:fillRect/>
            </a:stretch>
          </p:blipFill>
          <p:spPr bwMode="auto">
            <a:xfrm>
              <a:off x="4076" y="788"/>
              <a:ext cx="682" cy="682"/>
            </a:xfrm>
            <a:prstGeom prst="rect">
              <a:avLst/>
            </a:prstGeom>
            <a:noFill/>
            <a:ln w="9525">
              <a:noFill/>
              <a:miter lim="800000"/>
              <a:headEnd/>
              <a:tailEnd/>
            </a:ln>
          </p:spPr>
        </p:pic>
        <p:sp>
          <p:nvSpPr>
            <p:cNvPr id="27655" name="AutoShape 6"/>
            <p:cNvSpPr>
              <a:spLocks noChangeArrowheads="1"/>
            </p:cNvSpPr>
            <p:nvPr/>
          </p:nvSpPr>
          <p:spPr bwMode="auto">
            <a:xfrm>
              <a:off x="3601" y="1231"/>
              <a:ext cx="1644" cy="372"/>
            </a:xfrm>
            <a:prstGeom prst="triangle">
              <a:avLst>
                <a:gd name="adj" fmla="val 50000"/>
              </a:avLst>
            </a:prstGeom>
            <a:solidFill>
              <a:schemeClr val="tx1">
                <a:alpha val="18039"/>
              </a:schemeClr>
            </a:solidFill>
            <a:ln w="9525" algn="ctr">
              <a:noFill/>
              <a:miter lim="800000"/>
              <a:headEnd/>
              <a:tailEnd/>
            </a:ln>
          </p:spPr>
          <p:txBody>
            <a:bodyPr wrap="none" anchor="ctr"/>
            <a:lstStyle/>
            <a:p>
              <a:pPr eaLnBrk="1" hangingPunct="1"/>
              <a:endParaRPr lang="en-US" altLang="en-US"/>
            </a:p>
          </p:txBody>
        </p:sp>
        <p:pic>
          <p:nvPicPr>
            <p:cNvPr id="27656" name="Picture 7"/>
            <p:cNvPicPr>
              <a:picLocks noChangeAspect="1" noChangeArrowheads="1"/>
            </p:cNvPicPr>
            <p:nvPr/>
          </p:nvPicPr>
          <p:blipFill>
            <a:blip r:embed="rId4" cstate="print"/>
            <a:srcRect/>
            <a:stretch>
              <a:fillRect/>
            </a:stretch>
          </p:blipFill>
          <p:spPr bwMode="auto">
            <a:xfrm>
              <a:off x="3595" y="1598"/>
              <a:ext cx="1659" cy="2049"/>
            </a:xfrm>
            <a:prstGeom prst="rect">
              <a:avLst/>
            </a:prstGeom>
            <a:noFill/>
            <a:ln w="9525" algn="ctr">
              <a:noFill/>
              <a:miter lim="800000"/>
              <a:headEnd/>
              <a:tailEnd/>
            </a:ln>
          </p:spPr>
        </p:pic>
        <p:sp>
          <p:nvSpPr>
            <p:cNvPr id="27657" name="Text Box 8"/>
            <p:cNvSpPr txBox="1">
              <a:spLocks noChangeArrowheads="1"/>
            </p:cNvSpPr>
            <p:nvPr/>
          </p:nvSpPr>
          <p:spPr bwMode="auto">
            <a:xfrm>
              <a:off x="4005" y="1480"/>
              <a:ext cx="783" cy="144"/>
            </a:xfrm>
            <a:prstGeom prst="rect">
              <a:avLst/>
            </a:prstGeom>
            <a:noFill/>
            <a:ln w="9525" algn="ctr">
              <a:noFill/>
              <a:miter lim="800000"/>
              <a:headEnd/>
              <a:tailEnd/>
            </a:ln>
          </p:spPr>
          <p:txBody>
            <a:bodyPr wrap="none">
              <a:spAutoFit/>
            </a:bodyPr>
            <a:lstStyle/>
            <a:p>
              <a:pPr marL="342900" indent="-342900" eaLnBrk="1" hangingPunct="1">
                <a:buFont typeface="Wingdings 3" pitchFamily="18" charset="2"/>
                <a:buNone/>
              </a:pPr>
              <a:r>
                <a:rPr lang="en-US" altLang="en-US" sz="1000">
                  <a:solidFill>
                    <a:srgbClr val="1B2A3F"/>
                  </a:solidFill>
                </a:rPr>
                <a:t>Presentation Layer</a:t>
              </a:r>
            </a:p>
          </p:txBody>
        </p:sp>
        <p:pic>
          <p:nvPicPr>
            <p:cNvPr id="27658" name="Picture 9" descr="xplunadesktop"/>
            <p:cNvPicPr>
              <a:picLocks noChangeAspect="1" noChangeArrowheads="1"/>
            </p:cNvPicPr>
            <p:nvPr/>
          </p:nvPicPr>
          <p:blipFill>
            <a:blip r:embed="rId5" cstate="print"/>
            <a:srcRect/>
            <a:stretch>
              <a:fillRect/>
            </a:stretch>
          </p:blipFill>
          <p:spPr bwMode="auto">
            <a:xfrm>
              <a:off x="4129" y="843"/>
              <a:ext cx="577" cy="368"/>
            </a:xfrm>
            <a:prstGeom prst="rect">
              <a:avLst/>
            </a:prstGeom>
            <a:noFill/>
            <a:ln w="9525">
              <a:noFill/>
              <a:miter lim="800000"/>
              <a:headEnd/>
              <a:tailEnd/>
            </a:ln>
          </p:spPr>
        </p:pic>
      </p:grpSp>
      <p:sp>
        <p:nvSpPr>
          <p:cNvPr id="27653" name="Rectangle 10"/>
          <p:cNvSpPr>
            <a:spLocks noChangeArrowheads="1"/>
          </p:cNvSpPr>
          <p:nvPr/>
        </p:nvSpPr>
        <p:spPr bwMode="auto">
          <a:xfrm>
            <a:off x="250825" y="1492250"/>
            <a:ext cx="5551488" cy="4708525"/>
          </a:xfrm>
          <a:prstGeom prst="rect">
            <a:avLst/>
          </a:prstGeom>
          <a:noFill/>
          <a:ln w="9525" algn="ctr">
            <a:noFill/>
            <a:miter lim="800000"/>
            <a:headEnd/>
            <a:tailEnd/>
          </a:ln>
        </p:spPr>
        <p:txBody>
          <a:bodyPr>
            <a:spAutoFit/>
          </a:bodyPr>
          <a:lstStyle/>
          <a:p>
            <a:pPr marL="342900" indent="-342900" eaLnBrk="1" hangingPunct="1">
              <a:buFont typeface="Wingdings 3" pitchFamily="18" charset="2"/>
              <a:buNone/>
            </a:pPr>
            <a:r>
              <a:rPr lang="en-CA" altLang="en-US" sz="1600" b="1">
                <a:solidFill>
                  <a:srgbClr val="FF0000"/>
                </a:solidFill>
              </a:rPr>
              <a:t>Presentation Virtualization</a:t>
            </a:r>
          </a:p>
          <a:p>
            <a:pPr marL="342900" indent="-342900" eaLnBrk="1" hangingPunct="1"/>
            <a:r>
              <a:rPr lang="en-CA" altLang="en-US" sz="1400"/>
              <a:t>In traditional remote access of server based applications, (</a:t>
            </a:r>
            <a:r>
              <a:rPr lang="en-CA" altLang="en-US" sz="1400" b="1" i="1">
                <a:solidFill>
                  <a:srgbClr val="00B050"/>
                </a:solidFill>
              </a:rPr>
              <a:t>Citrix Presentation Server, Microsoft Terminal Services</a:t>
            </a:r>
            <a:r>
              <a:rPr lang="en-CA" altLang="en-US" sz="1400"/>
              <a:t>) only presentation layer virtualization is used.</a:t>
            </a:r>
          </a:p>
          <a:p>
            <a:pPr marL="342900" indent="-342900" eaLnBrk="1" hangingPunct="1"/>
            <a:endParaRPr lang="en-CA" altLang="en-US" sz="1400"/>
          </a:p>
          <a:p>
            <a:pPr marL="342900" indent="-342900" eaLnBrk="1" hangingPunct="1"/>
            <a:r>
              <a:rPr lang="en-CA" altLang="en-US" sz="1400"/>
              <a:t>Presentation virtualization is also used for remote access of workstation hardware.</a:t>
            </a:r>
          </a:p>
          <a:p>
            <a:pPr marL="342900" indent="-342900" eaLnBrk="1" hangingPunct="1"/>
            <a:endParaRPr lang="en-CA" altLang="en-US" sz="1400"/>
          </a:p>
          <a:p>
            <a:pPr marL="342900" indent="-342900" eaLnBrk="1" hangingPunct="1">
              <a:buFont typeface="Wingdings 3" pitchFamily="18" charset="2"/>
              <a:buNone/>
            </a:pPr>
            <a:r>
              <a:rPr lang="en-CA" altLang="en-US" sz="1600" b="1">
                <a:solidFill>
                  <a:srgbClr val="FF0000"/>
                </a:solidFill>
              </a:rPr>
              <a:t>Application Virtualization</a:t>
            </a:r>
          </a:p>
          <a:p>
            <a:pPr marL="342900" indent="-342900" eaLnBrk="1" hangingPunct="1"/>
            <a:r>
              <a:rPr lang="en-US" altLang="en-US" sz="1400"/>
              <a:t>In application virtualization, an application can be downloaded and run locally without special configuration of either the application or the client PC or its OS. The application interacts with an abstraction layer between it and the OS and machine layers.</a:t>
            </a:r>
          </a:p>
          <a:p>
            <a:pPr marL="342900" indent="-342900" eaLnBrk="1" hangingPunct="1"/>
            <a:endParaRPr lang="en-US" altLang="en-US" sz="1400"/>
          </a:p>
          <a:p>
            <a:pPr marL="342900" indent="-342900" eaLnBrk="1" hangingPunct="1"/>
            <a:r>
              <a:rPr lang="en-US" altLang="en-US" sz="1400"/>
              <a:t>Examples of application virtualization solutions include </a:t>
            </a:r>
            <a:r>
              <a:rPr lang="en-US" altLang="en-US" sz="1400" b="1" i="1">
                <a:solidFill>
                  <a:srgbClr val="00B050"/>
                </a:solidFill>
              </a:rPr>
              <a:t>VMware View (ThinView), Citrix XenApp, and Microsoft App-V. </a:t>
            </a:r>
          </a:p>
          <a:p>
            <a:pPr marL="342900" indent="-342900" eaLnBrk="1" hangingPunct="1"/>
            <a:endParaRPr lang="en-US" altLang="en-US" sz="1400"/>
          </a:p>
          <a:p>
            <a:pPr marL="342900" indent="-342900" eaLnBrk="1" hangingPunct="1">
              <a:buFont typeface="Wingdings 3" pitchFamily="18" charset="2"/>
              <a:buNone/>
            </a:pPr>
            <a:r>
              <a:rPr lang="en-CA" altLang="en-US" sz="1600" b="1">
                <a:solidFill>
                  <a:srgbClr val="FF0000"/>
                </a:solidFill>
              </a:rPr>
              <a:t>Desktop Virtualization</a:t>
            </a:r>
          </a:p>
          <a:p>
            <a:pPr marL="342900" indent="-342900" eaLnBrk="1" hangingPunct="1"/>
            <a:r>
              <a:rPr lang="en-CA" altLang="en-US" sz="1400"/>
              <a:t>Desktop Virtualization uses both a Machine Virtualization layer for hosting PC VMs on a server and presentation virtualization for remote access of those virtual machines from the desktop.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15962"/>
          </a:xfrm>
        </p:spPr>
        <p:txBody>
          <a:bodyPr/>
          <a:lstStyle/>
          <a:p>
            <a:pPr eaLnBrk="1" hangingPunct="1"/>
            <a:r>
              <a:rPr lang="en-US" altLang="en-US"/>
              <a:t>Move to Virtualization..</a:t>
            </a:r>
          </a:p>
        </p:txBody>
      </p:sp>
      <p:sp>
        <p:nvSpPr>
          <p:cNvPr id="3075" name="Content Placeholder 2"/>
          <p:cNvSpPr>
            <a:spLocks noGrp="1"/>
          </p:cNvSpPr>
          <p:nvPr>
            <p:ph idx="1"/>
          </p:nvPr>
        </p:nvSpPr>
        <p:spPr>
          <a:xfrm>
            <a:off x="457200" y="1066800"/>
            <a:ext cx="8229600" cy="5059363"/>
          </a:xfrm>
        </p:spPr>
        <p:txBody>
          <a:bodyPr/>
          <a:lstStyle/>
          <a:p>
            <a:pPr eaLnBrk="1" hangingPunct="1">
              <a:defRPr/>
            </a:pPr>
            <a:r>
              <a:rPr lang="en-US" sz="2400" dirty="0">
                <a:cs typeface="Arial" charset="0"/>
              </a:rPr>
              <a:t>Datacenters around the world are looking to virtualization technologies to reduce their carbon footprint.</a:t>
            </a:r>
          </a:p>
          <a:p>
            <a:pPr marL="0" indent="0" eaLnBrk="1" hangingPunct="1">
              <a:buFont typeface="Arial" charset="0"/>
              <a:buNone/>
              <a:defRPr/>
            </a:pPr>
            <a:endParaRPr lang="en-US" sz="2400" dirty="0">
              <a:cs typeface="Arial" charset="0"/>
            </a:endParaRPr>
          </a:p>
          <a:p>
            <a:pPr eaLnBrk="1" hangingPunct="1">
              <a:defRPr/>
            </a:pPr>
            <a:r>
              <a:rPr lang="en-US" sz="2400" dirty="0">
                <a:solidFill>
                  <a:srgbClr val="FF0000"/>
                </a:solidFill>
              </a:rPr>
              <a:t>Less server utilization, power, storage and cooling.</a:t>
            </a:r>
          </a:p>
          <a:p>
            <a:pPr eaLnBrk="1" hangingPunct="1">
              <a:defRPr/>
            </a:pPr>
            <a:endParaRPr lang="en-US" sz="2400" dirty="0"/>
          </a:p>
          <a:p>
            <a:pPr>
              <a:defRPr/>
            </a:pPr>
            <a:r>
              <a:rPr lang="en-US" sz="2400" dirty="0"/>
              <a:t>Virtualization promises server hardware usage ratios of 80 percent or more while delivering the same workloads on a much smaller hardware, and therefore carbon footprint.</a:t>
            </a:r>
          </a:p>
          <a:p>
            <a:pPr eaLnBrk="1" hangingPunct="1">
              <a:defRPr/>
            </a:pP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
          <p:cNvSpPr>
            <a:spLocks noGrp="1" noChangeArrowheads="1"/>
          </p:cNvSpPr>
          <p:nvPr>
            <p:ph type="body" idx="1"/>
          </p:nvPr>
        </p:nvSpPr>
        <p:spPr>
          <a:xfrm>
            <a:off x="434975" y="1146175"/>
            <a:ext cx="8328025" cy="3859213"/>
          </a:xfrm>
        </p:spPr>
        <p:txBody>
          <a:bodyPr>
            <a:spAutoFit/>
          </a:bodyPr>
          <a:lstStyle/>
          <a:p>
            <a:pPr marL="0" indent="0" eaLnBrk="1" hangingPunct="1">
              <a:buFont typeface="Arial" charset="0"/>
              <a:buNone/>
              <a:defRPr/>
            </a:pPr>
            <a:r>
              <a:rPr lang="en-US" sz="2400" b="1" dirty="0">
                <a:solidFill>
                  <a:srgbClr val="FF0000"/>
                </a:solidFill>
              </a:rPr>
              <a:t>(6) Presentation Virtualization (</a:t>
            </a:r>
            <a:r>
              <a:rPr lang="en-US" sz="2400" b="1" dirty="0" err="1">
                <a:solidFill>
                  <a:srgbClr val="FF0000"/>
                </a:solidFill>
              </a:rPr>
              <a:t>PresentV</a:t>
            </a:r>
            <a:r>
              <a:rPr lang="en-US" sz="2400" b="1" dirty="0">
                <a:solidFill>
                  <a:srgbClr val="FF0000"/>
                </a:solidFill>
              </a:rPr>
              <a:t>) </a:t>
            </a:r>
          </a:p>
          <a:p>
            <a:pPr marL="0" indent="0" eaLnBrk="1" hangingPunct="1">
              <a:buFont typeface="Arial" charset="0"/>
              <a:buNone/>
              <a:defRPr/>
            </a:pPr>
            <a:endParaRPr lang="en-US" sz="2400" b="1" dirty="0">
              <a:solidFill>
                <a:srgbClr val="FF0000"/>
              </a:solidFill>
            </a:endParaRPr>
          </a:p>
          <a:p>
            <a:pPr eaLnBrk="1" hangingPunct="1">
              <a:defRPr/>
            </a:pPr>
            <a:r>
              <a:rPr lang="en-US" sz="2400" dirty="0"/>
              <a:t>Until recently called </a:t>
            </a:r>
            <a:r>
              <a:rPr lang="en-US" sz="2400" i="1" dirty="0">
                <a:solidFill>
                  <a:srgbClr val="00B050"/>
                </a:solidFill>
              </a:rPr>
              <a:t>Terminal services</a:t>
            </a:r>
          </a:p>
          <a:p>
            <a:pPr eaLnBrk="1" hangingPunct="1">
              <a:defRPr/>
            </a:pPr>
            <a:endParaRPr lang="en-US" sz="2400" dirty="0"/>
          </a:p>
          <a:p>
            <a:pPr eaLnBrk="1" hangingPunct="1">
              <a:defRPr/>
            </a:pPr>
            <a:r>
              <a:rPr lang="en-US" sz="2400" dirty="0"/>
              <a:t>provides only the presentation layer from a central location to users</a:t>
            </a:r>
          </a:p>
          <a:p>
            <a:pPr eaLnBrk="1" hangingPunct="1">
              <a:defRPr/>
            </a:pPr>
            <a:endParaRPr lang="en-US" sz="2400" dirty="0"/>
          </a:p>
          <a:p>
            <a:pPr>
              <a:defRPr/>
            </a:pPr>
            <a:r>
              <a:rPr lang="en-US" sz="2400" dirty="0"/>
              <a:t>The need for </a:t>
            </a:r>
            <a:r>
              <a:rPr lang="en-US" sz="2400" dirty="0" err="1"/>
              <a:t>PresentV</a:t>
            </a:r>
            <a:r>
              <a:rPr lang="en-US" sz="2400" dirty="0"/>
              <a:t> is diminishing because of the introduction of technologies such as Application Virtualization</a:t>
            </a:r>
          </a:p>
        </p:txBody>
      </p:sp>
      <p:sp>
        <p:nvSpPr>
          <p:cNvPr id="2" name="Text Box 98"/>
          <p:cNvSpPr txBox="1">
            <a:spLocks noChangeArrowheads="1"/>
          </p:cNvSpPr>
          <p:nvPr/>
        </p:nvSpPr>
        <p:spPr bwMode="auto">
          <a:xfrm>
            <a:off x="4103688" y="1844675"/>
            <a:ext cx="92075" cy="166688"/>
          </a:xfrm>
          <a:prstGeom prst="rect">
            <a:avLst/>
          </a:prstGeom>
          <a:solidFill>
            <a:schemeClr val="bg1"/>
          </a:solidFill>
          <a:ln w="25400" algn="ctr">
            <a:noFill/>
            <a:miter lim="800000"/>
            <a:headEnd/>
            <a:tailEnd/>
          </a:ln>
        </p:spPr>
        <p:txBody>
          <a:bodyPr wrap="none" lIns="45720" tIns="0" rIns="45720" bIns="0">
            <a:spAutoFit/>
          </a:bodyPr>
          <a:lstStyle/>
          <a:p>
            <a:pPr defTabSz="941388" eaLnBrk="1" hangingPunct="1">
              <a:lnSpc>
                <a:spcPct val="90000"/>
              </a:lnSpc>
            </a:pPr>
            <a:endParaRPr lang="en-US" altLang="en-US" sz="1200" b="1">
              <a:solidFill>
                <a:srgbClr val="001636"/>
              </a:solidFill>
              <a:latin typeface="Verdana" pitchFamily="34" charset="0"/>
            </a:endParaRPr>
          </a:p>
        </p:txBody>
      </p:sp>
      <p:sp>
        <p:nvSpPr>
          <p:cNvPr id="29700" name="Text Box 99"/>
          <p:cNvSpPr txBox="1">
            <a:spLocks noChangeArrowheads="1"/>
          </p:cNvSpPr>
          <p:nvPr/>
        </p:nvSpPr>
        <p:spPr bwMode="auto">
          <a:xfrm>
            <a:off x="1371600" y="5994400"/>
            <a:ext cx="92075" cy="166688"/>
          </a:xfrm>
          <a:prstGeom prst="rect">
            <a:avLst/>
          </a:prstGeom>
          <a:solidFill>
            <a:schemeClr val="bg1"/>
          </a:solidFill>
          <a:ln w="25400" algn="ctr">
            <a:noFill/>
            <a:miter lim="800000"/>
            <a:headEnd/>
            <a:tailEnd/>
          </a:ln>
        </p:spPr>
        <p:txBody>
          <a:bodyPr wrap="none" lIns="45720" tIns="0" rIns="45720" bIns="0">
            <a:spAutoFit/>
          </a:bodyPr>
          <a:lstStyle/>
          <a:p>
            <a:pPr defTabSz="941388" eaLnBrk="1" hangingPunct="1">
              <a:lnSpc>
                <a:spcPct val="90000"/>
              </a:lnSpc>
            </a:pPr>
            <a:endParaRPr lang="en-US" altLang="en-US" sz="1200" b="1">
              <a:solidFill>
                <a:srgbClr val="001636"/>
              </a:solidFill>
              <a:latin typeface="Verdan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
          <p:cNvSpPr>
            <a:spLocks noGrp="1" noChangeArrowheads="1"/>
          </p:cNvSpPr>
          <p:nvPr>
            <p:ph type="body" idx="1"/>
          </p:nvPr>
        </p:nvSpPr>
        <p:spPr>
          <a:xfrm>
            <a:off x="434975" y="1146175"/>
            <a:ext cx="8328025" cy="4449763"/>
          </a:xfrm>
        </p:spPr>
        <p:txBody>
          <a:bodyPr>
            <a:spAutoFit/>
          </a:bodyPr>
          <a:lstStyle/>
          <a:p>
            <a:pPr marL="0" indent="0" eaLnBrk="1" hangingPunct="1">
              <a:buFont typeface="Arial" charset="0"/>
              <a:buNone/>
              <a:defRPr/>
            </a:pPr>
            <a:r>
              <a:rPr lang="en-US" sz="2400" b="1" dirty="0">
                <a:solidFill>
                  <a:srgbClr val="FF0000"/>
                </a:solidFill>
              </a:rPr>
              <a:t>(7) Application Virtualization (</a:t>
            </a:r>
            <a:r>
              <a:rPr lang="en-US" sz="2400" b="1" dirty="0" err="1">
                <a:solidFill>
                  <a:srgbClr val="FF0000"/>
                </a:solidFill>
              </a:rPr>
              <a:t>AppV</a:t>
            </a:r>
            <a:r>
              <a:rPr lang="en-US" sz="2400" b="1" dirty="0">
                <a:solidFill>
                  <a:srgbClr val="FF0000"/>
                </a:solidFill>
              </a:rPr>
              <a:t>) </a:t>
            </a:r>
          </a:p>
          <a:p>
            <a:pPr eaLnBrk="1" hangingPunct="1">
              <a:defRPr/>
            </a:pPr>
            <a:endParaRPr lang="en-US" sz="2400" dirty="0"/>
          </a:p>
          <a:p>
            <a:pPr>
              <a:defRPr/>
            </a:pPr>
            <a:r>
              <a:rPr lang="en-US" sz="2400" dirty="0"/>
              <a:t>uses the same principles as software based </a:t>
            </a:r>
            <a:r>
              <a:rPr lang="en-US" sz="2400" dirty="0" err="1"/>
              <a:t>SerV</a:t>
            </a:r>
            <a:r>
              <a:rPr lang="en-US" sz="2400" dirty="0"/>
              <a:t>, but instead of providing an engine to run an entire operating system, </a:t>
            </a:r>
            <a:r>
              <a:rPr lang="en-US" sz="2400" dirty="0" err="1"/>
              <a:t>AppV</a:t>
            </a:r>
            <a:r>
              <a:rPr lang="en-US" sz="2400" dirty="0"/>
              <a:t> decouples productivity applications from the operating system.</a:t>
            </a:r>
          </a:p>
          <a:p>
            <a:pPr>
              <a:defRPr/>
            </a:pPr>
            <a:endParaRPr lang="en-US" sz="2400" dirty="0"/>
          </a:p>
          <a:p>
            <a:pPr>
              <a:defRPr/>
            </a:pPr>
            <a:r>
              <a:rPr lang="en-US" sz="2400" dirty="0"/>
              <a:t>Application virtualization layers replace part of the runtime environment normally provided by the operating system. The layer intercepts all file and Registry operations of virtualized applications and transparently redirects them to a virtualized location, often a single file</a:t>
            </a:r>
          </a:p>
        </p:txBody>
      </p:sp>
      <p:sp>
        <p:nvSpPr>
          <p:cNvPr id="31747" name="Text Box 98"/>
          <p:cNvSpPr txBox="1">
            <a:spLocks noChangeArrowheads="1"/>
          </p:cNvSpPr>
          <p:nvPr/>
        </p:nvSpPr>
        <p:spPr bwMode="auto">
          <a:xfrm>
            <a:off x="4103688" y="1844675"/>
            <a:ext cx="92075" cy="166688"/>
          </a:xfrm>
          <a:prstGeom prst="rect">
            <a:avLst/>
          </a:prstGeom>
          <a:solidFill>
            <a:schemeClr val="bg1"/>
          </a:solidFill>
          <a:ln w="25400" algn="ctr">
            <a:noFill/>
            <a:miter lim="800000"/>
            <a:headEnd/>
            <a:tailEnd/>
          </a:ln>
        </p:spPr>
        <p:txBody>
          <a:bodyPr wrap="none" lIns="45720" tIns="0" rIns="45720" bIns="0">
            <a:spAutoFit/>
          </a:bodyPr>
          <a:lstStyle/>
          <a:p>
            <a:pPr defTabSz="941388" eaLnBrk="1" hangingPunct="1">
              <a:lnSpc>
                <a:spcPct val="90000"/>
              </a:lnSpc>
            </a:pPr>
            <a:endParaRPr lang="en-US" altLang="en-US" sz="1200" b="1">
              <a:solidFill>
                <a:srgbClr val="001636"/>
              </a:solidFill>
              <a:latin typeface="Verdana" pitchFamily="34" charset="0"/>
            </a:endParaRPr>
          </a:p>
        </p:txBody>
      </p:sp>
      <p:sp>
        <p:nvSpPr>
          <p:cNvPr id="31748" name="Text Box 99"/>
          <p:cNvSpPr txBox="1">
            <a:spLocks noChangeArrowheads="1"/>
          </p:cNvSpPr>
          <p:nvPr/>
        </p:nvSpPr>
        <p:spPr bwMode="auto">
          <a:xfrm>
            <a:off x="1371600" y="5994400"/>
            <a:ext cx="92075" cy="166688"/>
          </a:xfrm>
          <a:prstGeom prst="rect">
            <a:avLst/>
          </a:prstGeom>
          <a:solidFill>
            <a:schemeClr val="bg1"/>
          </a:solidFill>
          <a:ln w="25400" algn="ctr">
            <a:noFill/>
            <a:miter lim="800000"/>
            <a:headEnd/>
            <a:tailEnd/>
          </a:ln>
        </p:spPr>
        <p:txBody>
          <a:bodyPr wrap="none" lIns="45720" tIns="0" rIns="45720" bIns="0">
            <a:spAutoFit/>
          </a:bodyPr>
          <a:lstStyle/>
          <a:p>
            <a:pPr defTabSz="941388" eaLnBrk="1" hangingPunct="1">
              <a:lnSpc>
                <a:spcPct val="90000"/>
              </a:lnSpc>
            </a:pPr>
            <a:endParaRPr lang="en-US" altLang="en-US" sz="1200" b="1">
              <a:solidFill>
                <a:srgbClr val="001636"/>
              </a:solidFill>
              <a:latin typeface="Verdan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Arun\Desktop\1280px-AppVirtual.svg.png"/>
          <p:cNvPicPr>
            <a:picLocks noChangeAspect="1" noChangeArrowheads="1"/>
          </p:cNvPicPr>
          <p:nvPr/>
        </p:nvPicPr>
        <p:blipFill>
          <a:blip r:embed="rId2" cstate="print"/>
          <a:srcRect/>
          <a:stretch>
            <a:fillRect/>
          </a:stretch>
        </p:blipFill>
        <p:spPr bwMode="auto">
          <a:xfrm>
            <a:off x="304800" y="1066800"/>
            <a:ext cx="8455025" cy="4419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2" cstate="print"/>
          <a:srcRect/>
          <a:stretch>
            <a:fillRect/>
          </a:stretch>
        </p:blipFill>
        <p:spPr bwMode="auto">
          <a:xfrm>
            <a:off x="849313" y="685800"/>
            <a:ext cx="7666037" cy="54911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334962"/>
          </a:xfrm>
        </p:spPr>
        <p:txBody>
          <a:bodyPr/>
          <a:lstStyle/>
          <a:p>
            <a:pPr eaLnBrk="1" hangingPunct="1"/>
            <a:r>
              <a:rPr lang="en-US" altLang="en-US"/>
              <a:t>Contd..</a:t>
            </a:r>
          </a:p>
        </p:txBody>
      </p:sp>
      <p:sp>
        <p:nvSpPr>
          <p:cNvPr id="40963" name="Content Placeholder 2"/>
          <p:cNvSpPr>
            <a:spLocks noGrp="1"/>
          </p:cNvSpPr>
          <p:nvPr>
            <p:ph idx="1"/>
          </p:nvPr>
        </p:nvSpPr>
        <p:spPr>
          <a:xfrm>
            <a:off x="457200" y="762000"/>
            <a:ext cx="8229600" cy="5943600"/>
          </a:xfrm>
        </p:spPr>
        <p:txBody>
          <a:bodyPr/>
          <a:lstStyle/>
          <a:p>
            <a:pPr marL="0" indent="0" eaLnBrk="1" hangingPunct="1">
              <a:buFont typeface="Arial" charset="0"/>
              <a:buNone/>
              <a:defRPr/>
            </a:pPr>
            <a:r>
              <a:rPr lang="en-US" sz="2000" dirty="0"/>
              <a:t>Key terms in the language of virtualization in the datacenters includes:</a:t>
            </a:r>
          </a:p>
          <a:p>
            <a:pPr eaLnBrk="1" hangingPunct="1">
              <a:defRPr/>
            </a:pPr>
            <a:r>
              <a:rPr lang="en-US" sz="2000" b="1" dirty="0">
                <a:solidFill>
                  <a:srgbClr val="FF0000"/>
                </a:solidFill>
              </a:rPr>
              <a:t>Host server  </a:t>
            </a:r>
            <a:r>
              <a:rPr lang="en-US" sz="2000" dirty="0"/>
              <a:t>The physical server running virtual machine workloads.</a:t>
            </a:r>
          </a:p>
          <a:p>
            <a:pPr eaLnBrk="1" hangingPunct="1">
              <a:defRPr/>
            </a:pPr>
            <a:endParaRPr lang="en-US" sz="2000" dirty="0"/>
          </a:p>
          <a:p>
            <a:pPr eaLnBrk="1" hangingPunct="1">
              <a:defRPr/>
            </a:pPr>
            <a:r>
              <a:rPr lang="en-US" sz="2000" b="1" dirty="0">
                <a:solidFill>
                  <a:srgbClr val="FF0000"/>
                </a:solidFill>
              </a:rPr>
              <a:t>Guest operation system </a:t>
            </a:r>
            <a:r>
              <a:rPr lang="en-US" sz="2000" dirty="0"/>
              <a:t>A virtualized operating system running as a workload on a host server.</a:t>
            </a:r>
          </a:p>
          <a:p>
            <a:pPr eaLnBrk="1" hangingPunct="1">
              <a:defRPr/>
            </a:pPr>
            <a:endParaRPr lang="en-US" sz="2000" dirty="0"/>
          </a:p>
          <a:p>
            <a:pPr eaLnBrk="1" hangingPunct="1">
              <a:defRPr/>
            </a:pPr>
            <a:r>
              <a:rPr lang="en-US" sz="2000" b="1" dirty="0">
                <a:solidFill>
                  <a:srgbClr val="FF0000"/>
                </a:solidFill>
              </a:rPr>
              <a:t>Resource Pool </a:t>
            </a:r>
            <a:r>
              <a:rPr lang="en-US" sz="2000" dirty="0"/>
              <a:t>The collection of hardware resources, including host servers that make up the datacenter infrastructure.</a:t>
            </a:r>
          </a:p>
          <a:p>
            <a:pPr eaLnBrk="1" hangingPunct="1">
              <a:defRPr/>
            </a:pPr>
            <a:endParaRPr lang="en-US" sz="2000" dirty="0"/>
          </a:p>
          <a:p>
            <a:pPr eaLnBrk="1" hangingPunct="1">
              <a:defRPr/>
            </a:pPr>
            <a:r>
              <a:rPr lang="en-US" sz="2000" b="1" dirty="0">
                <a:solidFill>
                  <a:srgbClr val="FF0000"/>
                </a:solidFill>
              </a:rPr>
              <a:t>Virtual Service Offerings</a:t>
            </a:r>
            <a:r>
              <a:rPr lang="en-US" sz="2000" b="1" dirty="0"/>
              <a:t> </a:t>
            </a:r>
            <a:r>
              <a:rPr lang="en-US" sz="2000" dirty="0"/>
              <a:t>The virtual machines that are client-facing and offer services to end users. They are also often referred to as </a:t>
            </a:r>
            <a:r>
              <a:rPr lang="en-US" sz="2000" i="1" dirty="0"/>
              <a:t>virtual workloads.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487362"/>
          </a:xfrm>
        </p:spPr>
        <p:txBody>
          <a:bodyPr/>
          <a:lstStyle/>
          <a:p>
            <a:pPr eaLnBrk="1" hangingPunct="1"/>
            <a:r>
              <a:rPr lang="en-US" altLang="en-US" b="1"/>
              <a:t>What Is a Virtual Machine?</a:t>
            </a:r>
            <a:endParaRPr lang="en-US" altLang="en-US"/>
          </a:p>
        </p:txBody>
      </p:sp>
      <p:sp>
        <p:nvSpPr>
          <p:cNvPr id="41987" name="Content Placeholder 2"/>
          <p:cNvSpPr>
            <a:spLocks noGrp="1"/>
          </p:cNvSpPr>
          <p:nvPr>
            <p:ph idx="1"/>
          </p:nvPr>
        </p:nvSpPr>
        <p:spPr>
          <a:xfrm>
            <a:off x="457200" y="1295400"/>
            <a:ext cx="8229600" cy="5105400"/>
          </a:xfrm>
        </p:spPr>
        <p:txBody>
          <a:bodyPr/>
          <a:lstStyle/>
          <a:p>
            <a:pPr>
              <a:defRPr/>
            </a:pPr>
            <a:r>
              <a:rPr lang="en-US" sz="2000" dirty="0"/>
              <a:t>Virtualization advantage is that you can take a physical server that is running at 10 percent utilization and transform it into one running at 60 to 80 percent utilization by loading it up with multiple virtual machines</a:t>
            </a:r>
          </a:p>
          <a:p>
            <a:pPr>
              <a:defRPr/>
            </a:pPr>
            <a:endParaRPr lang="en-US" sz="2000" dirty="0"/>
          </a:p>
          <a:p>
            <a:pPr marL="0" indent="0">
              <a:buFont typeface="Arial" charset="0"/>
              <a:buNone/>
              <a:defRPr/>
            </a:pPr>
            <a:endParaRPr lang="en-US" sz="2000" dirty="0"/>
          </a:p>
          <a:p>
            <a:pPr marL="0" indent="0" eaLnBrk="1" hangingPunct="1">
              <a:buFont typeface="Arial" charset="0"/>
              <a:buNone/>
              <a:defRPr/>
            </a:pPr>
            <a:r>
              <a:rPr lang="en-US" sz="2000" dirty="0"/>
              <a:t>VMs are then made up of several different components:</a:t>
            </a:r>
          </a:p>
          <a:p>
            <a:pPr eaLnBrk="1" hangingPunct="1">
              <a:defRPr/>
            </a:pPr>
            <a:r>
              <a:rPr lang="en-US" sz="2000" b="1" dirty="0">
                <a:solidFill>
                  <a:srgbClr val="FF0000"/>
                </a:solidFill>
              </a:rPr>
              <a:t>Configuration file  : </a:t>
            </a:r>
            <a:endParaRPr lang="en-US" sz="2000" b="1" dirty="0"/>
          </a:p>
          <a:p>
            <a:pPr>
              <a:defRPr/>
            </a:pPr>
            <a:r>
              <a:rPr lang="en-US" sz="2000" b="1" dirty="0">
                <a:solidFill>
                  <a:srgbClr val="FF0000"/>
                </a:solidFill>
              </a:rPr>
              <a:t>Hard disk file</a:t>
            </a:r>
          </a:p>
          <a:p>
            <a:pPr>
              <a:defRPr/>
            </a:pPr>
            <a:r>
              <a:rPr lang="en-US" sz="2000" b="1" dirty="0">
                <a:solidFill>
                  <a:srgbClr val="FF0000"/>
                </a:solidFill>
              </a:rPr>
              <a:t>In-memory file</a:t>
            </a:r>
          </a:p>
          <a:p>
            <a:pPr>
              <a:defRPr/>
            </a:pPr>
            <a:r>
              <a:rPr lang="en-US" sz="2000" b="1" dirty="0">
                <a:solidFill>
                  <a:srgbClr val="FF0000"/>
                </a:solidFill>
              </a:rPr>
              <a:t>Virtual machine state file</a:t>
            </a:r>
          </a:p>
          <a:p>
            <a:pPr>
              <a:defRPr/>
            </a:pPr>
            <a:r>
              <a:rPr lang="en-US" sz="2000" b="1" dirty="0">
                <a:solidFill>
                  <a:srgbClr val="FF0000"/>
                </a:solidFill>
              </a:rPr>
              <a:t>Other file</a:t>
            </a:r>
            <a:endParaRPr lang="en-US" sz="2000" dirty="0">
              <a:solidFill>
                <a:srgbClr val="FF0000"/>
              </a:solidFill>
            </a:endParaRPr>
          </a:p>
          <a:p>
            <a:pPr eaLnBrk="1" hangingPunct="1">
              <a:defRPr/>
            </a:pP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487362"/>
          </a:xfrm>
        </p:spPr>
        <p:txBody>
          <a:bodyPr/>
          <a:lstStyle/>
          <a:p>
            <a:pPr eaLnBrk="1" hangingPunct="1"/>
            <a:r>
              <a:rPr lang="en-US" altLang="en-US" b="1"/>
              <a:t>What Is a Virtual Machine?</a:t>
            </a:r>
            <a:endParaRPr lang="en-US" altLang="en-US"/>
          </a:p>
        </p:txBody>
      </p:sp>
      <p:sp>
        <p:nvSpPr>
          <p:cNvPr id="41987" name="Content Placeholder 2"/>
          <p:cNvSpPr>
            <a:spLocks noGrp="1"/>
          </p:cNvSpPr>
          <p:nvPr>
            <p:ph idx="1"/>
          </p:nvPr>
        </p:nvSpPr>
        <p:spPr>
          <a:xfrm>
            <a:off x="533400" y="1066800"/>
            <a:ext cx="8229600" cy="5105400"/>
          </a:xfrm>
        </p:spPr>
        <p:txBody>
          <a:bodyPr/>
          <a:lstStyle/>
          <a:p>
            <a:pPr marL="0" indent="0" eaLnBrk="1" hangingPunct="1">
              <a:buFont typeface="Arial" charset="0"/>
              <a:buNone/>
              <a:defRPr/>
            </a:pPr>
            <a:endParaRPr lang="en-US" sz="2400" b="1" dirty="0">
              <a:solidFill>
                <a:srgbClr val="FF0000"/>
              </a:solidFill>
            </a:endParaRPr>
          </a:p>
          <a:p>
            <a:pPr eaLnBrk="1" hangingPunct="1">
              <a:defRPr/>
            </a:pPr>
            <a:r>
              <a:rPr lang="en-US" sz="2400" b="1" dirty="0">
                <a:solidFill>
                  <a:srgbClr val="FF0000"/>
                </a:solidFill>
              </a:rPr>
              <a:t>Configuration file  </a:t>
            </a:r>
            <a:r>
              <a:rPr lang="en-US" sz="2000" b="1" dirty="0">
                <a:solidFill>
                  <a:srgbClr val="FF0000"/>
                </a:solidFill>
              </a:rPr>
              <a:t>: </a:t>
            </a:r>
          </a:p>
          <a:p>
            <a:pPr eaLnBrk="1" hangingPunct="1">
              <a:defRPr/>
            </a:pPr>
            <a:endParaRPr lang="en-US" sz="2000" b="1" dirty="0">
              <a:solidFill>
                <a:srgbClr val="FF0000"/>
              </a:solidFill>
            </a:endParaRPr>
          </a:p>
          <a:p>
            <a:pPr eaLnBrk="1" hangingPunct="1">
              <a:defRPr/>
            </a:pPr>
            <a:r>
              <a:rPr lang="en-US" sz="2000" dirty="0"/>
              <a:t>A file that contains the settings information—amount of </a:t>
            </a:r>
            <a:r>
              <a:rPr lang="en-US" sz="2000" b="1" dirty="0">
                <a:solidFill>
                  <a:srgbClr val="00B050"/>
                </a:solidFill>
              </a:rPr>
              <a:t>RAM</a:t>
            </a:r>
            <a:r>
              <a:rPr lang="en-US" sz="2000" dirty="0"/>
              <a:t>, number of </a:t>
            </a:r>
            <a:r>
              <a:rPr lang="en-US" sz="2000" b="1" dirty="0">
                <a:solidFill>
                  <a:srgbClr val="00B050"/>
                </a:solidFill>
              </a:rPr>
              <a:t>processors</a:t>
            </a:r>
            <a:r>
              <a:rPr lang="en-US" sz="2000" dirty="0"/>
              <a:t>, number and type of </a:t>
            </a:r>
            <a:r>
              <a:rPr lang="en-US" sz="2000" b="1" dirty="0">
                <a:solidFill>
                  <a:srgbClr val="00B050"/>
                </a:solidFill>
              </a:rPr>
              <a:t>network interface cards (NICs</a:t>
            </a:r>
            <a:r>
              <a:rPr lang="en-US" sz="2000" dirty="0"/>
              <a:t>), number and type of </a:t>
            </a:r>
            <a:r>
              <a:rPr lang="en-US" sz="2000" b="1" dirty="0">
                <a:solidFill>
                  <a:srgbClr val="00B050"/>
                </a:solidFill>
              </a:rPr>
              <a:t>virtual disks</a:t>
            </a:r>
            <a:r>
              <a:rPr lang="en-US" sz="2000" dirty="0"/>
              <a:t>—for the virtual machine.</a:t>
            </a:r>
          </a:p>
          <a:p>
            <a:pPr eaLnBrk="1" hangingPunct="1">
              <a:defRPr/>
            </a:pPr>
            <a:endParaRPr lang="en-US" sz="2000" dirty="0"/>
          </a:p>
          <a:p>
            <a:pPr eaLnBrk="1" hangingPunct="1">
              <a:defRPr/>
            </a:pPr>
            <a:r>
              <a:rPr lang="en-US" sz="2000" dirty="0"/>
              <a:t> Each time you create a new virtual machine, you create a virtual machine configuration file, that is, a file that tells the virtualization software </a:t>
            </a:r>
            <a:r>
              <a:rPr lang="en-US" sz="2000" b="1" dirty="0"/>
              <a:t>how to allocate physical resources from the host to the virtual machine.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br>
              <a:rPr lang="en-US" altLang="en-US"/>
            </a:br>
            <a:endParaRPr lang="en-US" altLang="en-US"/>
          </a:p>
        </p:txBody>
      </p:sp>
      <p:sp>
        <p:nvSpPr>
          <p:cNvPr id="43011" name="Content Placeholder 2"/>
          <p:cNvSpPr>
            <a:spLocks noGrp="1"/>
          </p:cNvSpPr>
          <p:nvPr>
            <p:ph idx="1"/>
          </p:nvPr>
        </p:nvSpPr>
        <p:spPr>
          <a:xfrm>
            <a:off x="457200" y="838200"/>
            <a:ext cx="8229600" cy="5791200"/>
          </a:xfrm>
        </p:spPr>
        <p:txBody>
          <a:bodyPr/>
          <a:lstStyle/>
          <a:p>
            <a:pPr eaLnBrk="1" hangingPunct="1">
              <a:defRPr/>
            </a:pPr>
            <a:r>
              <a:rPr lang="en-US" sz="2400" b="1" dirty="0">
                <a:solidFill>
                  <a:srgbClr val="FF0000"/>
                </a:solidFill>
              </a:rPr>
              <a:t>Hard disk file(s)     </a:t>
            </a:r>
            <a:endParaRPr lang="en-US" sz="2400" b="1" dirty="0"/>
          </a:p>
          <a:p>
            <a:pPr eaLnBrk="1" hangingPunct="1">
              <a:defRPr/>
            </a:pPr>
            <a:r>
              <a:rPr lang="en-US" sz="2000" dirty="0"/>
              <a:t>Files that contain any information which would normally be contained within a physical hard disk.</a:t>
            </a:r>
          </a:p>
          <a:p>
            <a:pPr eaLnBrk="1" hangingPunct="1">
              <a:defRPr/>
            </a:pPr>
            <a:r>
              <a:rPr lang="en-US" sz="2000" dirty="0"/>
              <a:t> Each time you create a virtual machine, the virtualization software will create a virtual hard disk, that is, a file that acts like a typical sector-based disk. </a:t>
            </a:r>
          </a:p>
          <a:p>
            <a:pPr eaLnBrk="1" hangingPunct="1">
              <a:defRPr/>
            </a:pPr>
            <a:r>
              <a:rPr lang="en-US" sz="2000" b="1" i="1" dirty="0"/>
              <a:t>When you install the operating system on the virtual machine, it will be contained in this file</a:t>
            </a:r>
            <a:r>
              <a:rPr lang="en-US" sz="2000" dirty="0"/>
              <a:t>. Like a physical system, each virtual machine can have several disk files. </a:t>
            </a:r>
          </a:p>
          <a:p>
            <a:pPr eaLnBrk="1" hangingPunct="1">
              <a:defRPr/>
            </a:pPr>
            <a:endParaRPr lang="en-US" sz="2000" dirty="0"/>
          </a:p>
          <a:p>
            <a:pPr marL="0" indent="0" eaLnBrk="1" hangingPunct="1">
              <a:buFont typeface="Arial" charset="0"/>
              <a:buNone/>
              <a:defRPr/>
            </a:pPr>
            <a:r>
              <a:rPr lang="en-US" sz="2000" dirty="0"/>
              <a:t>Two Types:</a:t>
            </a:r>
          </a:p>
          <a:p>
            <a:pPr marL="457200" indent="-457200" eaLnBrk="1" hangingPunct="1">
              <a:buFont typeface="Arial" charset="0"/>
              <a:buAutoNum type="arabicPeriod"/>
              <a:defRPr/>
            </a:pPr>
            <a:r>
              <a:rPr lang="en-US" sz="2000" b="1" dirty="0">
                <a:solidFill>
                  <a:srgbClr val="00B050"/>
                </a:solidFill>
              </a:rPr>
              <a:t>Virtual Machine Disks (VMDK) </a:t>
            </a:r>
            <a:r>
              <a:rPr lang="en-US" sz="2000" dirty="0"/>
              <a:t>: by VMware</a:t>
            </a:r>
          </a:p>
          <a:p>
            <a:pPr marL="457200" indent="-457200" eaLnBrk="1" hangingPunct="1">
              <a:buFont typeface="Arial" charset="0"/>
              <a:buAutoNum type="arabicPeriod"/>
              <a:defRPr/>
            </a:pPr>
            <a:r>
              <a:rPr lang="en-US" sz="2000" b="1" dirty="0">
                <a:solidFill>
                  <a:srgbClr val="00B050"/>
                </a:solidFill>
              </a:rPr>
              <a:t>Virtual Hard  Disks (VHD)</a:t>
            </a:r>
            <a:r>
              <a:rPr lang="en-US" sz="2000" dirty="0"/>
              <a:t> : by Microsoft</a:t>
            </a:r>
          </a:p>
          <a:p>
            <a:pPr marL="0" indent="0">
              <a:buFont typeface="Arial" charset="0"/>
              <a:buNone/>
              <a:defRPr/>
            </a:pPr>
            <a:r>
              <a:rPr lang="en-US" sz="2000" dirty="0"/>
              <a:t>Both use a flat file format and, like databases, will continually grow each time information is added.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br>
              <a:rPr lang="en-US" altLang="en-US"/>
            </a:br>
            <a:endParaRPr lang="en-US" altLang="en-US"/>
          </a:p>
        </p:txBody>
      </p:sp>
      <p:sp>
        <p:nvSpPr>
          <p:cNvPr id="43011" name="Content Placeholder 2"/>
          <p:cNvSpPr>
            <a:spLocks noGrp="1"/>
          </p:cNvSpPr>
          <p:nvPr>
            <p:ph idx="1"/>
          </p:nvPr>
        </p:nvSpPr>
        <p:spPr>
          <a:xfrm>
            <a:off x="457200" y="457200"/>
            <a:ext cx="8229600" cy="5791200"/>
          </a:xfrm>
        </p:spPr>
        <p:txBody>
          <a:bodyPr/>
          <a:lstStyle/>
          <a:p>
            <a:pPr eaLnBrk="1" hangingPunct="1">
              <a:defRPr/>
            </a:pPr>
            <a:endParaRPr lang="en-US" sz="2400" dirty="0"/>
          </a:p>
          <a:p>
            <a:pPr>
              <a:defRPr/>
            </a:pPr>
            <a:r>
              <a:rPr lang="en-US" sz="2400" b="1" dirty="0">
                <a:solidFill>
                  <a:srgbClr val="FF0000"/>
                </a:solidFill>
              </a:rPr>
              <a:t>In-memory file </a:t>
            </a:r>
          </a:p>
          <a:p>
            <a:pPr>
              <a:defRPr/>
            </a:pPr>
            <a:r>
              <a:rPr lang="en-US" sz="2000" dirty="0"/>
              <a:t>A file that contains information that is in memory for the running VM and that will be committed to the hard disk files when the virtual machine is shut down.</a:t>
            </a:r>
          </a:p>
          <a:p>
            <a:pPr marL="0" indent="0">
              <a:buFont typeface="Arial" charset="0"/>
              <a:buNone/>
              <a:defRPr/>
            </a:pPr>
            <a:endParaRPr lang="en-US" sz="2000" b="1" dirty="0">
              <a:solidFill>
                <a:srgbClr val="FF0000"/>
              </a:solidFill>
            </a:endParaRPr>
          </a:p>
          <a:p>
            <a:pPr eaLnBrk="1" hangingPunct="1">
              <a:defRPr/>
            </a:pPr>
            <a:r>
              <a:rPr lang="en-US" sz="2400" b="1" dirty="0">
                <a:solidFill>
                  <a:srgbClr val="FF0000"/>
                </a:solidFill>
              </a:rPr>
              <a:t>Virtual machine state file</a:t>
            </a:r>
          </a:p>
          <a:p>
            <a:pPr>
              <a:defRPr/>
            </a:pPr>
            <a:r>
              <a:rPr lang="en-US" sz="2000" dirty="0"/>
              <a:t>Like real machines, virtual machines support operational modes similar to </a:t>
            </a:r>
            <a:r>
              <a:rPr lang="en-US" sz="2000" b="1" dirty="0"/>
              <a:t>Standby or Hibernation</a:t>
            </a:r>
          </a:p>
          <a:p>
            <a:pPr>
              <a:defRPr/>
            </a:pPr>
            <a:r>
              <a:rPr lang="en-US" sz="2000" dirty="0"/>
              <a:t>When a machine is suspended, its suspended state is saved to a file</a:t>
            </a:r>
          </a:p>
          <a:p>
            <a:pPr>
              <a:defRPr/>
            </a:pPr>
            <a:endParaRPr lang="en-US" sz="2000" b="1" dirty="0">
              <a:solidFill>
                <a:srgbClr val="FF0000"/>
              </a:solidFill>
            </a:endParaRPr>
          </a:p>
          <a:p>
            <a:pPr eaLnBrk="1" hangingPunct="1">
              <a:defRPr/>
            </a:pPr>
            <a:r>
              <a:rPr lang="en-US" sz="2400" b="1" dirty="0">
                <a:solidFill>
                  <a:srgbClr val="FF0000"/>
                </a:solidFill>
              </a:rPr>
              <a:t>Other files</a:t>
            </a:r>
          </a:p>
          <a:p>
            <a:pPr>
              <a:defRPr/>
            </a:pPr>
            <a:r>
              <a:rPr lang="en-US" sz="2000" dirty="0"/>
              <a:t>Files that contain logs and other virtual machine-related information.</a:t>
            </a:r>
          </a:p>
          <a:p>
            <a:pPr>
              <a:defRPr/>
            </a:pPr>
            <a:endParaRPr lang="en-US" sz="2000" dirty="0">
              <a:solidFill>
                <a:srgbClr val="FF0000"/>
              </a:solidFill>
            </a:endParaRPr>
          </a:p>
          <a:p>
            <a:pPr marL="0" indent="0">
              <a:buFont typeface="Arial" charset="0"/>
              <a:buNone/>
              <a:defRPr/>
            </a:pPr>
            <a:r>
              <a:rPr lang="en-US" sz="2000" b="1" i="1" dirty="0">
                <a:solidFill>
                  <a:srgbClr val="FF0000"/>
                </a:solidFill>
              </a:rPr>
              <a:t>In addition, each virtualization product supports “</a:t>
            </a:r>
            <a:r>
              <a:rPr lang="en-US" sz="2000" b="1" i="1" dirty="0">
                <a:solidFill>
                  <a:srgbClr val="00B050"/>
                </a:solidFill>
              </a:rPr>
              <a:t>undoable</a:t>
            </a:r>
            <a:r>
              <a:rPr lang="en-US" sz="2000" b="1" i="1" dirty="0">
                <a:solidFill>
                  <a:srgbClr val="FF0000"/>
                </a:solidFill>
              </a:rPr>
              <a:t>” disks to support snapshot and recovery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0" y="76200"/>
            <a:ext cx="7162800" cy="884238"/>
          </a:xfrm>
        </p:spPr>
        <p:txBody>
          <a:bodyPr/>
          <a:lstStyle/>
          <a:p>
            <a:r>
              <a:rPr lang="en-US" altLang="en-US" sz="3600" b="1"/>
              <a:t>Server Virtualization Models</a:t>
            </a:r>
            <a:endParaRPr lang="en-US" altLang="en-US" sz="3600"/>
          </a:p>
        </p:txBody>
      </p:sp>
      <p:pic>
        <p:nvPicPr>
          <p:cNvPr id="40963" name="Content Placeholder 3"/>
          <p:cNvPicPr>
            <a:picLocks noGrp="1" noChangeAspect="1"/>
          </p:cNvPicPr>
          <p:nvPr>
            <p:ph idx="1"/>
          </p:nvPr>
        </p:nvPicPr>
        <p:blipFill>
          <a:blip r:embed="rId2" cstate="print"/>
          <a:srcRect/>
          <a:stretch>
            <a:fillRect/>
          </a:stretch>
        </p:blipFill>
        <p:spPr>
          <a:xfrm>
            <a:off x="1112838" y="1524000"/>
            <a:ext cx="7421562" cy="45577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Move to Virtualization..</a:t>
            </a:r>
          </a:p>
        </p:txBody>
      </p:sp>
      <p:sp>
        <p:nvSpPr>
          <p:cNvPr id="6147" name="Content Placeholder 2"/>
          <p:cNvSpPr>
            <a:spLocks noGrp="1"/>
          </p:cNvSpPr>
          <p:nvPr>
            <p:ph idx="1"/>
          </p:nvPr>
        </p:nvSpPr>
        <p:spPr/>
        <p:txBody>
          <a:bodyPr/>
          <a:lstStyle/>
          <a:p>
            <a:endParaRPr lang="en-US" altLang="en-US"/>
          </a:p>
        </p:txBody>
      </p:sp>
      <p:pic>
        <p:nvPicPr>
          <p:cNvPr id="6148" name="Picture 2"/>
          <p:cNvPicPr>
            <a:picLocks noChangeAspect="1" noChangeArrowheads="1"/>
          </p:cNvPicPr>
          <p:nvPr/>
        </p:nvPicPr>
        <p:blipFill>
          <a:blip r:embed="rId2" cstate="print"/>
          <a:srcRect/>
          <a:stretch>
            <a:fillRect/>
          </a:stretch>
        </p:blipFill>
        <p:spPr bwMode="auto">
          <a:xfrm>
            <a:off x="252413" y="1371600"/>
            <a:ext cx="8639175" cy="52578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b="1"/>
              <a:t>Major Server Virtualization Vendors</a:t>
            </a:r>
            <a:endParaRPr lang="en-US" altLang="en-US"/>
          </a:p>
        </p:txBody>
      </p:sp>
      <p:sp>
        <p:nvSpPr>
          <p:cNvPr id="41987" name="Content Placeholder 2"/>
          <p:cNvSpPr>
            <a:spLocks noGrp="1"/>
          </p:cNvSpPr>
          <p:nvPr>
            <p:ph idx="1"/>
          </p:nvPr>
        </p:nvSpPr>
        <p:spPr/>
        <p:txBody>
          <a:bodyPr/>
          <a:lstStyle/>
          <a:p>
            <a:r>
              <a:rPr lang="en-US" altLang="en-US" b="1">
                <a:solidFill>
                  <a:srgbClr val="FF0000"/>
                </a:solidFill>
              </a:rPr>
              <a:t>Citrix</a:t>
            </a:r>
          </a:p>
          <a:p>
            <a:pPr lvl="2"/>
            <a:r>
              <a:rPr lang="en-US" altLang="en-US"/>
              <a:t>Ex: XenServer</a:t>
            </a:r>
          </a:p>
          <a:p>
            <a:r>
              <a:rPr lang="en-US" altLang="en-US" b="1">
                <a:solidFill>
                  <a:srgbClr val="FF0000"/>
                </a:solidFill>
              </a:rPr>
              <a:t>Microsoft</a:t>
            </a:r>
          </a:p>
          <a:p>
            <a:pPr lvl="2"/>
            <a:r>
              <a:rPr lang="en-US" altLang="en-US"/>
              <a:t> Ex: Virtual Server 2005 , Virtual PC</a:t>
            </a:r>
          </a:p>
          <a:p>
            <a:r>
              <a:rPr lang="en-US" altLang="en-US" b="1">
                <a:solidFill>
                  <a:srgbClr val="FF0000"/>
                </a:solidFill>
              </a:rPr>
              <a:t>Vmware</a:t>
            </a:r>
          </a:p>
          <a:p>
            <a:pPr lvl="2"/>
            <a:r>
              <a:rPr lang="en-US" altLang="en-US"/>
              <a:t>Ex: VMware server, VMware workstation, VMware Infrastructure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563562"/>
          </a:xfrm>
        </p:spPr>
        <p:txBody>
          <a:bodyPr/>
          <a:lstStyle/>
          <a:p>
            <a:pPr eaLnBrk="1" hangingPunct="1"/>
            <a:r>
              <a:rPr lang="en-US" altLang="en-US"/>
              <a:t>BENEFITS</a:t>
            </a:r>
          </a:p>
        </p:txBody>
      </p:sp>
      <p:sp>
        <p:nvSpPr>
          <p:cNvPr id="44035" name="Content Placeholder 2"/>
          <p:cNvSpPr>
            <a:spLocks noGrp="1"/>
          </p:cNvSpPr>
          <p:nvPr>
            <p:ph idx="1"/>
          </p:nvPr>
        </p:nvSpPr>
        <p:spPr>
          <a:xfrm>
            <a:off x="457200" y="1524000"/>
            <a:ext cx="8229600" cy="4724400"/>
          </a:xfrm>
        </p:spPr>
        <p:txBody>
          <a:bodyPr/>
          <a:lstStyle/>
          <a:p>
            <a:pPr eaLnBrk="1" hangingPunct="1"/>
            <a:r>
              <a:rPr lang="en-US" altLang="en-US" sz="2000"/>
              <a:t>The first one is certainly at the deployment level. </a:t>
            </a:r>
            <a:r>
              <a:rPr lang="en-US" altLang="en-US" sz="2000">
                <a:solidFill>
                  <a:srgbClr val="FF0000"/>
                </a:solidFill>
              </a:rPr>
              <a:t>A virtual machine can often be built and customized in less than 20 minutes</a:t>
            </a:r>
            <a:r>
              <a:rPr lang="en-US" altLang="en-US" sz="2000"/>
              <a:t>. You can deliver a virtual machine that is ready to work right away in considerably less time than with a physical machine.</a:t>
            </a:r>
          </a:p>
          <a:p>
            <a:pPr eaLnBrk="1" hangingPunct="1"/>
            <a:endParaRPr lang="en-US" altLang="en-US" sz="2000"/>
          </a:p>
          <a:p>
            <a:pPr eaLnBrk="1" hangingPunct="1"/>
            <a:endParaRPr lang="en-US" altLang="en-US" sz="2000"/>
          </a:p>
          <a:p>
            <a:pPr eaLnBrk="1" hangingPunct="1"/>
            <a:r>
              <a:rPr lang="en-US" altLang="en-US" sz="2000">
                <a:solidFill>
                  <a:srgbClr val="FF0000"/>
                </a:solidFill>
              </a:rPr>
              <a:t>Another benefit is virtual machine mobility</a:t>
            </a:r>
            <a:r>
              <a:rPr lang="en-US" altLang="en-US" sz="2000"/>
              <a:t>. You can move a VM from one host to another at any time.</a:t>
            </a:r>
          </a:p>
          <a:p>
            <a:pPr eaLnBrk="1" hangingPunct="1"/>
            <a:endParaRPr lang="en-US" altLang="en-US" sz="2000"/>
          </a:p>
          <a:p>
            <a:pPr eaLnBrk="1" hangingPunct="1"/>
            <a:endParaRPr lang="en-US" altLang="en-US" sz="2000"/>
          </a:p>
          <a:p>
            <a:pPr eaLnBrk="1" hangingPunct="1"/>
            <a:r>
              <a:rPr lang="en-US" altLang="en-US" sz="2000"/>
              <a:t>Virtual machines are just </a:t>
            </a:r>
            <a:r>
              <a:rPr lang="en-US" altLang="en-US" sz="2000">
                <a:solidFill>
                  <a:srgbClr val="FF0000"/>
                </a:solidFill>
              </a:rPr>
              <a:t>easy to use</a:t>
            </a:r>
            <a:r>
              <a:rPr lang="en-US" altLang="en-US" sz="2000"/>
              <a:t>. Once it is built and configured, you just start the machine and it is immediately ready to deliver services to users.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639762"/>
          </a:xfrm>
        </p:spPr>
        <p:txBody>
          <a:bodyPr/>
          <a:lstStyle/>
          <a:p>
            <a:pPr eaLnBrk="1" hangingPunct="1"/>
            <a:r>
              <a:rPr lang="en-US" altLang="en-US"/>
              <a:t>Contd..</a:t>
            </a:r>
          </a:p>
        </p:txBody>
      </p:sp>
      <p:sp>
        <p:nvSpPr>
          <p:cNvPr id="45059" name="Content Placeholder 2"/>
          <p:cNvSpPr>
            <a:spLocks noGrp="1"/>
          </p:cNvSpPr>
          <p:nvPr>
            <p:ph idx="1"/>
          </p:nvPr>
        </p:nvSpPr>
        <p:spPr>
          <a:xfrm>
            <a:off x="457200" y="1905000"/>
            <a:ext cx="8229600" cy="4572000"/>
          </a:xfrm>
        </p:spPr>
        <p:txBody>
          <a:bodyPr/>
          <a:lstStyle/>
          <a:p>
            <a:pPr eaLnBrk="1" hangingPunct="1"/>
            <a:r>
              <a:rPr lang="en-US" altLang="en-US" sz="2000">
                <a:solidFill>
                  <a:srgbClr val="FF0000"/>
                </a:solidFill>
              </a:rPr>
              <a:t>Virtual machines also support the concept of volatile services. </a:t>
            </a:r>
            <a:r>
              <a:rPr lang="en-US" altLang="en-US" sz="2000"/>
              <a:t>If a tester or developer needs a virtual machine to perform a given series of tests, you can fire up a new VM, provide it to them in minutes, and then, when they are done with it, you simply delete it.</a:t>
            </a:r>
          </a:p>
          <a:p>
            <a:pPr eaLnBrk="1" hangingPunct="1"/>
            <a:endParaRPr lang="en-US" altLang="en-US" sz="2000"/>
          </a:p>
          <a:p>
            <a:pPr eaLnBrk="1" hangingPunct="1"/>
            <a:r>
              <a:rPr lang="en-US" altLang="en-US" sz="2000">
                <a:solidFill>
                  <a:srgbClr val="FF0000"/>
                </a:solidFill>
              </a:rPr>
              <a:t>VMs can be scaled out or scaled up</a:t>
            </a:r>
            <a:r>
              <a:rPr lang="en-US" altLang="en-US" sz="2000"/>
              <a:t>. To scale out, simply create more VMs with the same services. To scale up, shut down the VM and assign more resources, such as RAM, processor cores, disks, and NICs to it.</a:t>
            </a:r>
          </a:p>
          <a:p>
            <a:pPr eaLnBrk="1" hangingPunct="1"/>
            <a:endParaRPr lang="en-US" altLang="en-US" sz="2000"/>
          </a:p>
          <a:p>
            <a:pPr eaLnBrk="1" hangingPunct="1"/>
            <a:r>
              <a:rPr lang="en-US" altLang="en-US" sz="2000">
                <a:solidFill>
                  <a:srgbClr val="FF0000"/>
                </a:solidFill>
              </a:rPr>
              <a:t>VMs are also ideal for disaster recovery</a:t>
            </a:r>
            <a:r>
              <a:rPr lang="en-US" altLang="en-US" sz="2000"/>
              <a:t>, since all you need to do is copy their files to another location, either within your datacenter or to another site entirely.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4175" y="685800"/>
            <a:ext cx="5082425" cy="923330"/>
          </a:xfrm>
          <a:prstGeom prst="rect">
            <a:avLst/>
          </a:prstGeom>
          <a:noFill/>
        </p:spPr>
        <p:txBody>
          <a:bodyPr>
            <a:spAutoFit/>
          </a:bodyPr>
          <a:lstStyle/>
          <a:p>
            <a:pPr algn="ctr" eaLnBrk="1" hangingPunct="1">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Queries ???</a:t>
            </a:r>
          </a:p>
        </p:txBody>
      </p:sp>
      <p:sp>
        <p:nvSpPr>
          <p:cNvPr id="2" name="Rectangle 1"/>
          <p:cNvSpPr/>
          <p:nvPr/>
        </p:nvSpPr>
        <p:spPr>
          <a:xfrm>
            <a:off x="4724400" y="1676400"/>
            <a:ext cx="2050561"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If any…)</a:t>
            </a:r>
          </a:p>
        </p:txBody>
      </p:sp>
      <p:pic>
        <p:nvPicPr>
          <p:cNvPr id="46084" name="Picture 2"/>
          <p:cNvPicPr>
            <a:picLocks noChangeAspect="1" noChangeArrowheads="1"/>
          </p:cNvPicPr>
          <p:nvPr/>
        </p:nvPicPr>
        <p:blipFill>
          <a:blip r:embed="rId2" cstate="print"/>
          <a:srcRect/>
          <a:stretch>
            <a:fillRect/>
          </a:stretch>
        </p:blipFill>
        <p:spPr bwMode="auto">
          <a:xfrm>
            <a:off x="7083425" y="663575"/>
            <a:ext cx="1554163" cy="2014538"/>
          </a:xfrm>
          <a:prstGeom prst="rect">
            <a:avLst/>
          </a:prstGeom>
          <a:noFill/>
          <a:ln w="9525">
            <a:noFill/>
            <a:round/>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2214563" y="274638"/>
            <a:ext cx="6472237" cy="563562"/>
          </a:xfrm>
        </p:spPr>
        <p:txBody>
          <a:bodyPr/>
          <a:lstStyle/>
          <a:p>
            <a:pPr algn="l" eaLnBrk="1" hangingPunct="1"/>
            <a:r>
              <a:rPr lang="en-US" altLang="en-US"/>
              <a:t>Before You Begin..</a:t>
            </a:r>
            <a:endParaRPr lang="fr-CA" altLang="en-US">
              <a:solidFill>
                <a:srgbClr val="9C4839"/>
              </a:solidFill>
            </a:endParaRPr>
          </a:p>
        </p:txBody>
      </p:sp>
      <p:sp>
        <p:nvSpPr>
          <p:cNvPr id="7171" name="Espace réservé du contenu 2"/>
          <p:cNvSpPr>
            <a:spLocks noGrp="1"/>
          </p:cNvSpPr>
          <p:nvPr>
            <p:ph idx="1"/>
          </p:nvPr>
        </p:nvSpPr>
        <p:spPr>
          <a:xfrm>
            <a:off x="533400" y="1066800"/>
            <a:ext cx="8458200" cy="5334000"/>
          </a:xfrm>
        </p:spPr>
        <p:txBody>
          <a:bodyPr/>
          <a:lstStyle/>
          <a:p>
            <a:pPr eaLnBrk="1" hangingPunct="1"/>
            <a:r>
              <a:rPr lang="en-US" altLang="en-US" sz="2400">
                <a:cs typeface="Arial" charset="0"/>
              </a:rPr>
              <a:t>With the </a:t>
            </a:r>
            <a:r>
              <a:rPr lang="en-US" altLang="en-US" sz="2400">
                <a:solidFill>
                  <a:srgbClr val="FF0000"/>
                </a:solidFill>
                <a:cs typeface="Arial" charset="0"/>
              </a:rPr>
              <a:t>rising cost of energy</a:t>
            </a:r>
            <a:r>
              <a:rPr lang="en-US" altLang="en-US" sz="2400">
                <a:cs typeface="Arial" charset="0"/>
              </a:rPr>
              <a:t>, more and more organizations feel the need to move to a greener datacenter, one that will use a </a:t>
            </a:r>
            <a:r>
              <a:rPr lang="en-US" altLang="en-US" sz="2400">
                <a:solidFill>
                  <a:srgbClr val="FF0000"/>
                </a:solidFill>
                <a:cs typeface="Arial" charset="0"/>
              </a:rPr>
              <a:t>reduced amount of space </a:t>
            </a:r>
            <a:r>
              <a:rPr lang="en-US" altLang="en-US" sz="2400">
                <a:cs typeface="Arial" charset="0"/>
              </a:rPr>
              <a:t>and a reduced amount of </a:t>
            </a:r>
            <a:r>
              <a:rPr lang="en-US" altLang="en-US" sz="2400">
                <a:solidFill>
                  <a:srgbClr val="FF0000"/>
                </a:solidFill>
                <a:cs typeface="Arial" charset="0"/>
              </a:rPr>
              <a:t>energy </a:t>
            </a:r>
            <a:r>
              <a:rPr lang="en-US" altLang="en-US" sz="2400">
                <a:cs typeface="Arial" charset="0"/>
              </a:rPr>
              <a:t>and </a:t>
            </a:r>
            <a:r>
              <a:rPr lang="en-US" altLang="en-US" sz="2400">
                <a:solidFill>
                  <a:srgbClr val="FF0000"/>
                </a:solidFill>
                <a:cs typeface="Arial" charset="0"/>
              </a:rPr>
              <a:t>cooling</a:t>
            </a:r>
            <a:r>
              <a:rPr lang="en-US" altLang="en-US" sz="2400">
                <a:cs typeface="Arial" charset="0"/>
              </a:rPr>
              <a:t> </a:t>
            </a:r>
            <a:r>
              <a:rPr lang="en-US" altLang="en-US" sz="2400">
                <a:solidFill>
                  <a:srgbClr val="FF0000"/>
                </a:solidFill>
                <a:cs typeface="Arial" charset="0"/>
              </a:rPr>
              <a:t>to host a smaller number of physical servers.</a:t>
            </a:r>
          </a:p>
          <a:p>
            <a:pPr eaLnBrk="1" hangingPunct="1"/>
            <a:endParaRPr lang="en-US" altLang="en-US" sz="2400">
              <a:solidFill>
                <a:srgbClr val="FF0000"/>
              </a:solidFill>
              <a:cs typeface="Arial" charset="0"/>
            </a:endParaRPr>
          </a:p>
          <a:p>
            <a:r>
              <a:rPr lang="en-US" altLang="en-US" sz="2400"/>
              <a:t>this can be achieved through the use of virtualization technologies within the datacenter at server, workstation, and application levels.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639762"/>
          </a:xfrm>
        </p:spPr>
        <p:txBody>
          <a:bodyPr/>
          <a:lstStyle/>
          <a:p>
            <a:pPr eaLnBrk="1" hangingPunct="1"/>
            <a:r>
              <a:rPr lang="en-US" altLang="en-US" b="1">
                <a:solidFill>
                  <a:srgbClr val="00B0F0"/>
                </a:solidFill>
              </a:rPr>
              <a:t>STEP ONE: DISCOVERY</a:t>
            </a:r>
            <a:endParaRPr lang="en-US" altLang="en-US">
              <a:solidFill>
                <a:srgbClr val="00B0F0"/>
              </a:solidFill>
            </a:endParaRPr>
          </a:p>
        </p:txBody>
      </p:sp>
      <p:sp>
        <p:nvSpPr>
          <p:cNvPr id="13315" name="Content Placeholder 2"/>
          <p:cNvSpPr>
            <a:spLocks noGrp="1"/>
          </p:cNvSpPr>
          <p:nvPr>
            <p:ph idx="1"/>
          </p:nvPr>
        </p:nvSpPr>
        <p:spPr>
          <a:xfrm>
            <a:off x="457200" y="2057400"/>
            <a:ext cx="8229600" cy="3581400"/>
          </a:xfrm>
        </p:spPr>
        <p:txBody>
          <a:bodyPr/>
          <a:lstStyle/>
          <a:p>
            <a:pPr eaLnBrk="1" hangingPunct="1">
              <a:defRPr/>
            </a:pPr>
            <a:r>
              <a:rPr lang="en-US" sz="2400" dirty="0"/>
              <a:t>The first step, Discovery, lets you identify what is in your organization’s network and gives you a view of how it could be transformed.</a:t>
            </a:r>
          </a:p>
          <a:p>
            <a:pPr marL="0" indent="0" eaLnBrk="1" hangingPunct="1">
              <a:buFont typeface="Arial" charset="0"/>
              <a:buNone/>
              <a:defRPr/>
            </a:pPr>
            <a:endParaRPr lang="en-US" sz="2400" dirty="0"/>
          </a:p>
          <a:p>
            <a:pPr>
              <a:defRPr/>
            </a:pPr>
            <a:r>
              <a:rPr lang="en-US" sz="2400" dirty="0"/>
              <a:t>How can you move to virtualization if you don’t know how many servers you are running and what their purpose in your network is?</a:t>
            </a:r>
          </a:p>
          <a:p>
            <a:pPr eaLnBrk="1" hangingPunct="1">
              <a:defRPr/>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7200" y="1066800"/>
            <a:ext cx="8229600" cy="5334000"/>
          </a:xfrm>
        </p:spPr>
        <p:txBody>
          <a:bodyPr/>
          <a:lstStyle/>
          <a:p>
            <a:pPr marL="0" indent="0" eaLnBrk="1" hangingPunct="1">
              <a:buFont typeface="Arial" charset="0"/>
              <a:buNone/>
              <a:defRPr/>
            </a:pPr>
            <a:endParaRPr lang="en-US" sz="2400" dirty="0"/>
          </a:p>
          <a:p>
            <a:pPr eaLnBrk="1" hangingPunct="1">
              <a:defRPr/>
            </a:pPr>
            <a:r>
              <a:rPr lang="en-US" sz="2400" dirty="0"/>
              <a:t>We  know that the reason most IT administrators are looking to server virtualization is because of the </a:t>
            </a:r>
            <a:r>
              <a:rPr lang="en-US" sz="2400" dirty="0">
                <a:solidFill>
                  <a:srgbClr val="FF0000"/>
                </a:solidFill>
              </a:rPr>
              <a:t>datacenter crunch</a:t>
            </a:r>
            <a:r>
              <a:rPr lang="en-US" sz="2400" dirty="0"/>
              <a:t>. There is no more room in today’s datacenters. </a:t>
            </a:r>
          </a:p>
          <a:p>
            <a:pPr eaLnBrk="1" hangingPunct="1">
              <a:defRPr/>
            </a:pPr>
            <a:endParaRPr lang="en-US" sz="2400" dirty="0"/>
          </a:p>
          <a:p>
            <a:pPr eaLnBrk="1" hangingPunct="1">
              <a:defRPr/>
            </a:pPr>
            <a:r>
              <a:rPr lang="en-US" sz="2400" dirty="0"/>
              <a:t>Adding more servers always requires more power input as well as more cooling. </a:t>
            </a:r>
            <a:r>
              <a:rPr lang="en-US" sz="2400" dirty="0">
                <a:solidFill>
                  <a:srgbClr val="FF0000"/>
                </a:solidFill>
              </a:rPr>
              <a:t>Datacenter upgrades are expensive</a:t>
            </a:r>
            <a:r>
              <a:rPr lang="en-US" sz="2400" dirty="0"/>
              <a:t>.</a:t>
            </a:r>
          </a:p>
          <a:p>
            <a:pPr eaLnBrk="1" hangingPunct="1">
              <a:defRPr/>
            </a:pPr>
            <a:endParaRPr lang="en-US" sz="2400" dirty="0"/>
          </a:p>
          <a:p>
            <a:pPr eaLnBrk="1" hangingPunct="1">
              <a:defRPr/>
            </a:pPr>
            <a:r>
              <a:rPr lang="en-US" sz="2400" dirty="0"/>
              <a:t>physical servers are hard to provision : </a:t>
            </a:r>
            <a:r>
              <a:rPr lang="en-US" sz="2400" dirty="0">
                <a:solidFill>
                  <a:srgbClr val="FF0000"/>
                </a:solidFill>
              </a:rPr>
              <a:t>acquisition cost and less utilization</a:t>
            </a:r>
          </a:p>
          <a:p>
            <a:pPr eaLnBrk="1" hangingPunct="1">
              <a:defRPr/>
            </a:pPr>
            <a:endParaRPr lang="en-US" sz="2400" dirty="0"/>
          </a:p>
          <a:p>
            <a:pPr eaLnBrk="1" hangingPunct="1">
              <a:defRPr/>
            </a:pP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533400"/>
            <a:ext cx="8229600" cy="5791200"/>
          </a:xfrm>
        </p:spPr>
        <p:txBody>
          <a:bodyPr/>
          <a:lstStyle/>
          <a:p>
            <a:pPr eaLnBrk="1" hangingPunct="1"/>
            <a:r>
              <a:rPr lang="en-US" altLang="en-US" sz="2000"/>
              <a:t>One of the easiest ways to generate an inventory of your network is to work with free tools. </a:t>
            </a:r>
          </a:p>
          <a:p>
            <a:pPr eaLnBrk="1" hangingPunct="1"/>
            <a:endParaRPr lang="en-US" altLang="en-US" sz="2000"/>
          </a:p>
          <a:p>
            <a:pPr eaLnBrk="1" hangingPunct="1"/>
            <a:r>
              <a:rPr lang="en-US" altLang="en-US" sz="2000"/>
              <a:t>For example, many people use the </a:t>
            </a:r>
            <a:r>
              <a:rPr lang="en-US" altLang="en-US" sz="2000" b="1">
                <a:solidFill>
                  <a:srgbClr val="FF0000"/>
                </a:solidFill>
              </a:rPr>
              <a:t>Microsoft Baseline Security Analyzer (MBSA) </a:t>
            </a:r>
            <a:r>
              <a:rPr lang="en-US" altLang="en-US" sz="2000"/>
              <a:t>to scan their networks for vulnerabilities and required updates. MBSA is easy to set up and run against all of the systems in your infrastructure. </a:t>
            </a:r>
          </a:p>
          <a:p>
            <a:pPr eaLnBrk="1" hangingPunct="1"/>
            <a:endParaRPr lang="en-US" altLang="en-US" sz="2000"/>
          </a:p>
          <a:p>
            <a:pPr eaLnBrk="1" hangingPunct="1"/>
            <a:r>
              <a:rPr lang="en-US" altLang="en-US" sz="2000"/>
              <a:t>Once a scan is complete, MBSA provides you with information on each system it scanned, including Internet Protocol (IP) address, operating system, installed applications, and, of course, vulnerabilities. </a:t>
            </a:r>
          </a:p>
          <a:p>
            <a:pPr eaLnBrk="1" hangingPunct="1"/>
            <a:endParaRPr lang="en-US" altLang="en-US" sz="2000"/>
          </a:p>
          <a:p>
            <a:pPr eaLnBrk="1" hangingPunct="1"/>
            <a:r>
              <a:rPr lang="en-US" altLang="en-US" sz="2000"/>
              <a:t>You can easily turn this valuable data into an inventory by linking the results of any </a:t>
            </a:r>
            <a:r>
              <a:rPr lang="en-US" altLang="en-US" sz="2000">
                <a:solidFill>
                  <a:srgbClr val="FF0000"/>
                </a:solidFill>
              </a:rPr>
              <a:t>MBSA</a:t>
            </a:r>
            <a:r>
              <a:rPr lang="en-US" altLang="en-US" sz="2000"/>
              <a:t> scan with </a:t>
            </a:r>
            <a:r>
              <a:rPr lang="en-US" altLang="en-US" sz="2000">
                <a:solidFill>
                  <a:srgbClr val="FF0000"/>
                </a:solidFill>
              </a:rPr>
              <a:t>Microsoft Visio</a:t>
            </a:r>
            <a:r>
              <a:rPr lang="en-US" altLang="en-US" sz="2000"/>
              <a:t> through the </a:t>
            </a:r>
            <a:r>
              <a:rPr lang="en-US" altLang="en-US" sz="2000">
                <a:solidFill>
                  <a:srgbClr val="FF0000"/>
                </a:solidFill>
              </a:rPr>
              <a:t>Microsoft Visio Connector for MBSA.</a:t>
            </a:r>
            <a:r>
              <a:rPr lang="en-US" altLang="en-US" sz="2000"/>
              <a:t> </a:t>
            </a:r>
          </a:p>
          <a:p>
            <a:pPr eaLnBrk="1" hangingPunct="1"/>
            <a:endParaRPr lang="en-US" altLang="en-US" sz="2000"/>
          </a:p>
          <a:p>
            <a:pPr eaLnBrk="1" hangingPunct="1"/>
            <a:r>
              <a:rPr lang="en-US" altLang="en-US" sz="2000"/>
              <a:t>Visio will automatically generate a graphic image of your network and display detailed information on each device when you click on 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0678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563562"/>
          </a:xfrm>
        </p:spPr>
        <p:txBody>
          <a:bodyPr/>
          <a:lstStyle/>
          <a:p>
            <a:pPr eaLnBrk="1" hangingPunct="1"/>
            <a:r>
              <a:rPr lang="en-US" altLang="en-US" b="1">
                <a:solidFill>
                  <a:srgbClr val="00B0F0"/>
                </a:solidFill>
              </a:rPr>
              <a:t>STEP 2: VIRTUALIZATION</a:t>
            </a:r>
            <a:endParaRPr lang="en-US" altLang="en-US">
              <a:solidFill>
                <a:srgbClr val="00B0F0"/>
              </a:solidFill>
            </a:endParaRPr>
          </a:p>
        </p:txBody>
      </p:sp>
      <p:sp>
        <p:nvSpPr>
          <p:cNvPr id="23555" name="Content Placeholder 2"/>
          <p:cNvSpPr>
            <a:spLocks noGrp="1"/>
          </p:cNvSpPr>
          <p:nvPr>
            <p:ph idx="1"/>
          </p:nvPr>
        </p:nvSpPr>
        <p:spPr>
          <a:xfrm>
            <a:off x="457200" y="1371600"/>
            <a:ext cx="8229600" cy="5029200"/>
          </a:xfrm>
        </p:spPr>
        <p:txBody>
          <a:bodyPr/>
          <a:lstStyle/>
          <a:p>
            <a:pPr>
              <a:defRPr/>
            </a:pPr>
            <a:r>
              <a:rPr lang="en-US" sz="2400" i="1" dirty="0"/>
              <a:t>After gathering  information about systems, we can move on to step 2 and begin to learn about the different virtualization technologies and how they can help solve specific business issues in our organization.</a:t>
            </a:r>
          </a:p>
          <a:p>
            <a:pPr marL="0" indent="0">
              <a:buFont typeface="Arial" charset="0"/>
              <a:buNone/>
              <a:defRPr/>
            </a:pPr>
            <a:endParaRPr lang="en-US" sz="2400" i="1" dirty="0"/>
          </a:p>
          <a:p>
            <a:pPr>
              <a:defRPr/>
            </a:pPr>
            <a:r>
              <a:rPr lang="en-US" sz="2400" dirty="0">
                <a:solidFill>
                  <a:srgbClr val="FF0000"/>
                </a:solidFill>
              </a:rPr>
              <a:t>Virtualization</a:t>
            </a:r>
            <a:r>
              <a:rPr lang="en-US" sz="2400" dirty="0"/>
              <a:t> : The ability to run multiple virtual machines on top of a single physical machine</a:t>
            </a:r>
          </a:p>
          <a:p>
            <a:pPr>
              <a:defRPr/>
            </a:pPr>
            <a:endParaRPr lang="en-US" sz="2400" i="1" dirty="0"/>
          </a:p>
          <a:p>
            <a:pPr>
              <a:defRPr/>
            </a:pPr>
            <a:r>
              <a:rPr lang="en-US" sz="2000" b="1" dirty="0"/>
              <a:t>Everything depends on what is available on the real machine</a:t>
            </a:r>
            <a:r>
              <a:rPr lang="en-US" sz="2000" dirty="0"/>
              <a:t>: hard disk space, processor capability, network interface cards, and amount of random access memory (RAM). </a:t>
            </a:r>
          </a:p>
          <a:p>
            <a:pPr>
              <a:defRPr/>
            </a:pPr>
            <a:r>
              <a:rPr lang="en-US" sz="2000" dirty="0"/>
              <a:t>The virtual machines you create with virtualization software can support the installation and operation of any number of operating systems</a:t>
            </a:r>
            <a:endParaRPr lang="en-US" sz="2400" i="1" dirty="0"/>
          </a:p>
        </p:txBody>
      </p:sp>
    </p:spTree>
  </p:cSld>
  <p:clrMapOvr>
    <a:masterClrMapping/>
  </p:clrMapOvr>
</p:sld>
</file>

<file path=ppt/theme/theme1.xml><?xml version="1.0" encoding="utf-8"?>
<a:theme xmlns:a="http://schemas.openxmlformats.org/drawingml/2006/main" name="14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144</Template>
  <TotalTime>2075</TotalTime>
  <Words>2373</Words>
  <Application>Microsoft Office PowerPoint</Application>
  <PresentationFormat>On-screen Show (4:3)</PresentationFormat>
  <Paragraphs>229</Paragraphs>
  <Slides>33</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33</vt:i4>
      </vt:variant>
    </vt:vector>
  </HeadingPairs>
  <TitlesOfParts>
    <vt:vector size="41" baseType="lpstr">
      <vt:lpstr>Arial</vt:lpstr>
      <vt:lpstr>Arial Rounded MT Bold</vt:lpstr>
      <vt:lpstr>Broadway</vt:lpstr>
      <vt:lpstr>Calibri</vt:lpstr>
      <vt:lpstr>Times New Roman</vt:lpstr>
      <vt:lpstr>Verdana</vt:lpstr>
      <vt:lpstr>Wingdings 3</vt:lpstr>
      <vt:lpstr>144</vt:lpstr>
      <vt:lpstr>VIRTUALIZATION &amp; CLOUD COMPUTING</vt:lpstr>
      <vt:lpstr>Move to Virtualization..</vt:lpstr>
      <vt:lpstr>Move to Virtualization..</vt:lpstr>
      <vt:lpstr>Before You Begin..</vt:lpstr>
      <vt:lpstr>STEP ONE: DISCOVERY</vt:lpstr>
      <vt:lpstr>PowerPoint Presentation</vt:lpstr>
      <vt:lpstr>PowerPoint Presentation</vt:lpstr>
      <vt:lpstr>PowerPoint Presentation</vt:lpstr>
      <vt:lpstr>STEP 2: VIRTUALIZATION</vt:lpstr>
      <vt:lpstr>PowerPoint Presentation</vt:lpstr>
      <vt:lpstr>PowerPoint Presentation</vt:lpstr>
      <vt:lpstr>Contd..</vt:lpstr>
      <vt:lpstr>PowerPoint Presentation</vt:lpstr>
      <vt:lpstr>PowerPoint Presentation</vt:lpstr>
      <vt:lpstr>PowerPoint Presentation</vt:lpstr>
      <vt:lpstr>PowerPoint Presentation</vt:lpstr>
      <vt:lpstr>PowerPoint Presentation</vt:lpstr>
      <vt:lpstr>Virtualization is all about layers of abstraction </vt:lpstr>
      <vt:lpstr>Different abstractions for different kinds of virtualization</vt:lpstr>
      <vt:lpstr>PowerPoint Presentation</vt:lpstr>
      <vt:lpstr>PowerPoint Presentation</vt:lpstr>
      <vt:lpstr>PowerPoint Presentation</vt:lpstr>
      <vt:lpstr>PowerPoint Presentation</vt:lpstr>
      <vt:lpstr>Contd..</vt:lpstr>
      <vt:lpstr>What Is a Virtual Machine?</vt:lpstr>
      <vt:lpstr>What Is a Virtual Machine?</vt:lpstr>
      <vt:lpstr> </vt:lpstr>
      <vt:lpstr> </vt:lpstr>
      <vt:lpstr>Server Virtualization Models</vt:lpstr>
      <vt:lpstr>Major Server Virtualization Vendors</vt:lpstr>
      <vt:lpstr>BENEFITS</vt:lpstr>
      <vt:lpstr>Contd..</vt:lpstr>
      <vt:lpstr>PowerPoint Presentation</vt:lpstr>
    </vt:vector>
  </TitlesOfParts>
  <Company>ENGG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Deepak Kumar</dc:title>
  <dc:creator>Deepak Kumar</dc:creator>
  <cp:keywords>Deepak Kumar</cp:keywords>
  <cp:lastModifiedBy>Lenovo</cp:lastModifiedBy>
  <cp:revision>170</cp:revision>
  <dcterms:created xsi:type="dcterms:W3CDTF">2011-09-09T17:24:10Z</dcterms:created>
  <dcterms:modified xsi:type="dcterms:W3CDTF">2023-02-03T08:06:53Z</dcterms:modified>
  <cp:category>Deepak Kumar</cp:category>
</cp:coreProperties>
</file>